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1.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8"/>
  </p:notesMasterIdLst>
  <p:handoutMasterIdLst>
    <p:handoutMasterId r:id="rId39"/>
  </p:handoutMasterIdLst>
  <p:sldIdLst>
    <p:sldId id="306" r:id="rId2"/>
    <p:sldId id="286" r:id="rId3"/>
    <p:sldId id="283" r:id="rId4"/>
    <p:sldId id="304" r:id="rId5"/>
    <p:sldId id="305" r:id="rId6"/>
    <p:sldId id="290" r:id="rId7"/>
    <p:sldId id="291" r:id="rId8"/>
    <p:sldId id="292" r:id="rId9"/>
    <p:sldId id="293" r:id="rId10"/>
    <p:sldId id="294" r:id="rId11"/>
    <p:sldId id="295" r:id="rId12"/>
    <p:sldId id="296" r:id="rId13"/>
    <p:sldId id="297" r:id="rId14"/>
    <p:sldId id="298" r:id="rId15"/>
    <p:sldId id="299" r:id="rId16"/>
    <p:sldId id="300" r:id="rId17"/>
    <p:sldId id="301" r:id="rId18"/>
    <p:sldId id="302" r:id="rId19"/>
    <p:sldId id="303" r:id="rId20"/>
    <p:sldId id="309" r:id="rId21"/>
    <p:sldId id="310" r:id="rId22"/>
    <p:sldId id="311" r:id="rId23"/>
    <p:sldId id="312" r:id="rId24"/>
    <p:sldId id="313" r:id="rId25"/>
    <p:sldId id="314" r:id="rId26"/>
    <p:sldId id="315" r:id="rId27"/>
    <p:sldId id="316" r:id="rId28"/>
    <p:sldId id="318" r:id="rId29"/>
    <p:sldId id="319" r:id="rId30"/>
    <p:sldId id="320" r:id="rId31"/>
    <p:sldId id="321" r:id="rId32"/>
    <p:sldId id="322" r:id="rId33"/>
    <p:sldId id="323" r:id="rId34"/>
    <p:sldId id="289" r:id="rId35"/>
    <p:sldId id="307" r:id="rId36"/>
    <p:sldId id="308"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9275B"/>
    <a:srgbClr val="8E6F0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0" d="100"/>
          <a:sy n="100" d="100"/>
        </p:scale>
        <p:origin x="-498" y="108"/>
      </p:cViewPr>
      <p:guideLst>
        <p:guide orient="horz" pos="2160"/>
        <p:guide pos="2880"/>
      </p:guideLst>
    </p:cSldViewPr>
  </p:slideViewPr>
  <p:notesTextViewPr>
    <p:cViewPr>
      <p:scale>
        <a:sx n="1" d="1"/>
        <a:sy n="1" d="1"/>
      </p:scale>
      <p:origin x="0" y="0"/>
    </p:cViewPr>
  </p:notesTextViewPr>
  <p:notesViewPr>
    <p:cSldViewPr>
      <p:cViewPr varScale="1">
        <p:scale>
          <a:sx n="83" d="100"/>
          <a:sy n="83" d="100"/>
        </p:scale>
        <p:origin x="-319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20AADD0-4E5D-4B4E-B0DD-4AA9D8AB3BC2}" type="datetimeFigureOut">
              <a:rPr lang="en-US" smtClean="0"/>
              <a:t>2/7/2019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5ACC738-EE1C-45A4-9C77-11AC404B98C9}" type="slidenum">
              <a:rPr lang="en-US" smtClean="0"/>
              <a:t>‹#›</a:t>
            </a:fld>
            <a:endParaRPr lang="en-US"/>
          </a:p>
        </p:txBody>
      </p:sp>
    </p:spTree>
    <p:extLst>
      <p:ext uri="{BB962C8B-B14F-4D97-AF65-F5344CB8AC3E}">
        <p14:creationId xmlns:p14="http://schemas.microsoft.com/office/powerpoint/2010/main" val="25699567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E4A92A0-784C-404E-A36C-56A82557A24E}" type="datetimeFigureOut">
              <a:rPr lang="en-US" smtClean="0"/>
              <a:t>2/7/2019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776276D-D07C-451D-B63A-134B40D80A88}" type="slidenum">
              <a:rPr lang="en-US" smtClean="0"/>
              <a:t>‹#›</a:t>
            </a:fld>
            <a:endParaRPr lang="en-US"/>
          </a:p>
        </p:txBody>
      </p:sp>
    </p:spTree>
    <p:extLst>
      <p:ext uri="{BB962C8B-B14F-4D97-AF65-F5344CB8AC3E}">
        <p14:creationId xmlns:p14="http://schemas.microsoft.com/office/powerpoint/2010/main" val="42739881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Could we add the welcome slide at the beginning.  I have wanted to have a welcome slide for a long time.  Go ahead and beautify if as you feel led.</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I would like the announcement slides in between the presentation and cases, to quickly bring up during the roll call.  I have also wanted to have these for a while as well.</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Go ahead and tweak any of them as you all see fit.</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Thanks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Mark</a:t>
            </a:r>
          </a:p>
          <a:p>
            <a:endParaRPr lang="en-US" dirty="0"/>
          </a:p>
        </p:txBody>
      </p:sp>
      <p:sp>
        <p:nvSpPr>
          <p:cNvPr id="4" name="Slide Number Placeholder 3"/>
          <p:cNvSpPr>
            <a:spLocks noGrp="1"/>
          </p:cNvSpPr>
          <p:nvPr>
            <p:ph type="sldNum" sz="quarter" idx="10"/>
          </p:nvPr>
        </p:nvSpPr>
        <p:spPr/>
        <p:txBody>
          <a:bodyPr/>
          <a:lstStyle/>
          <a:p>
            <a:fld id="{FC498D78-4128-47C0-8973-79C9FB35201A}"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22804034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776276D-D07C-451D-B63A-134B40D80A88}" type="slidenum">
              <a:rPr lang="en-US" smtClean="0"/>
              <a:t>2</a:t>
            </a:fld>
            <a:endParaRPr lang="en-US"/>
          </a:p>
        </p:txBody>
      </p:sp>
    </p:spTree>
    <p:extLst>
      <p:ext uri="{BB962C8B-B14F-4D97-AF65-F5344CB8AC3E}">
        <p14:creationId xmlns:p14="http://schemas.microsoft.com/office/powerpoint/2010/main" val="2900607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776276D-D07C-451D-B63A-134B40D80A88}" type="slidenum">
              <a:rPr lang="en-US" smtClean="0"/>
              <a:t>3</a:t>
            </a:fld>
            <a:endParaRPr lang="en-US"/>
          </a:p>
        </p:txBody>
      </p:sp>
    </p:spTree>
    <p:extLst>
      <p:ext uri="{BB962C8B-B14F-4D97-AF65-F5344CB8AC3E}">
        <p14:creationId xmlns:p14="http://schemas.microsoft.com/office/powerpoint/2010/main" val="4239835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Health Professional Shortage Area</a:t>
            </a:r>
          </a:p>
        </p:txBody>
      </p:sp>
      <p:sp>
        <p:nvSpPr>
          <p:cNvPr id="4" name="Slide Number Placeholder 3"/>
          <p:cNvSpPr>
            <a:spLocks noGrp="1"/>
          </p:cNvSpPr>
          <p:nvPr>
            <p:ph type="sldNum" sz="quarter" idx="5"/>
          </p:nvPr>
        </p:nvSpPr>
        <p:spPr/>
        <p:txBody>
          <a:bodyPr/>
          <a:lstStyle/>
          <a:p>
            <a:fld id="{DB2A3FC5-5C68-4185-BE5D-DC6419181DB8}" type="slidenum">
              <a:rPr lang="en-US" smtClean="0"/>
              <a:t>29</a:t>
            </a:fld>
            <a:endParaRPr lang="en-US"/>
          </a:p>
        </p:txBody>
      </p:sp>
    </p:spTree>
    <p:extLst>
      <p:ext uri="{BB962C8B-B14F-4D97-AF65-F5344CB8AC3E}">
        <p14:creationId xmlns:p14="http://schemas.microsoft.com/office/powerpoint/2010/main" val="17933314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4EEBB4-9420-41AA-95D8-CC9AEA4CDDC5}" type="slidenum">
              <a:rPr lang="en-US" smtClean="0"/>
              <a:t>32</a:t>
            </a:fld>
            <a:endParaRPr lang="en-US"/>
          </a:p>
        </p:txBody>
      </p:sp>
    </p:spTree>
    <p:extLst>
      <p:ext uri="{BB962C8B-B14F-4D97-AF65-F5344CB8AC3E}">
        <p14:creationId xmlns:p14="http://schemas.microsoft.com/office/powerpoint/2010/main" val="22850291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498D78-4128-47C0-8973-79C9FB35201A}" type="slidenum">
              <a:rPr lang="en-US" smtClean="0"/>
              <a:t>33</a:t>
            </a:fld>
            <a:endParaRPr lang="en-US"/>
          </a:p>
        </p:txBody>
      </p:sp>
    </p:spTree>
    <p:extLst>
      <p:ext uri="{BB962C8B-B14F-4D97-AF65-F5344CB8AC3E}">
        <p14:creationId xmlns:p14="http://schemas.microsoft.com/office/powerpoint/2010/main" val="26258244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737EB2D-4318-43A5-9CB3-62A0AAC5845C}" type="slidenum">
              <a:rPr lang="en-US" smtClean="0"/>
              <a:t>35</a:t>
            </a:fld>
            <a:endParaRPr lang="en-US"/>
          </a:p>
        </p:txBody>
      </p:sp>
    </p:spTree>
    <p:extLst>
      <p:ext uri="{BB962C8B-B14F-4D97-AF65-F5344CB8AC3E}">
        <p14:creationId xmlns:p14="http://schemas.microsoft.com/office/powerpoint/2010/main" val="9595567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737EB2D-4318-43A5-9CB3-62A0AAC5845C}" type="slidenum">
              <a:rPr lang="en-US" smtClean="0"/>
              <a:t>36</a:t>
            </a:fld>
            <a:endParaRPr lang="en-US"/>
          </a:p>
        </p:txBody>
      </p:sp>
    </p:spTree>
    <p:extLst>
      <p:ext uri="{BB962C8B-B14F-4D97-AF65-F5344CB8AC3E}">
        <p14:creationId xmlns:p14="http://schemas.microsoft.com/office/powerpoint/2010/main" val="196577867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2130425"/>
            <a:ext cx="7772400" cy="1470025"/>
          </a:xfrm>
        </p:spPr>
        <p:txBody>
          <a:bodyPr>
            <a:normAutofit/>
          </a:bodyPr>
          <a:lstStyle>
            <a:lvl1pPr algn="ctr">
              <a:defRPr sz="4000" b="1" cap="all" baseline="0">
                <a:solidFill>
                  <a:srgbClr val="39275B"/>
                </a:solidFill>
              </a:defRPr>
            </a:lvl1pPr>
          </a:lstStyle>
          <a:p>
            <a:r>
              <a:rPr lang="en-US" dirty="0" smtClean="0"/>
              <a:t>Click to add title</a:t>
            </a:r>
            <a:endParaRPr lang="en-US" dirty="0"/>
          </a:p>
        </p:txBody>
      </p:sp>
      <p:sp>
        <p:nvSpPr>
          <p:cNvPr id="3" name="Subtitle 2"/>
          <p:cNvSpPr>
            <a:spLocks noGrp="1"/>
          </p:cNvSpPr>
          <p:nvPr>
            <p:ph type="subTitle" idx="1" hasCustomPrompt="1"/>
          </p:nvPr>
        </p:nvSpPr>
        <p:spPr>
          <a:xfrm>
            <a:off x="1371600" y="3886200"/>
            <a:ext cx="6400800" cy="1752600"/>
          </a:xfrm>
        </p:spPr>
        <p:txBody>
          <a:bodyPr/>
          <a:lstStyle>
            <a:lvl1pPr marL="0" indent="0" algn="ctr">
              <a:buNone/>
              <a:defRPr b="1" cap="all" baseline="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Name</a:t>
            </a:r>
            <a:br>
              <a:rPr lang="en-US" dirty="0" smtClean="0"/>
            </a:br>
            <a:r>
              <a:rPr lang="en-US" dirty="0" smtClean="0"/>
              <a:t>institution</a:t>
            </a:r>
          </a:p>
        </p:txBody>
      </p:sp>
      <p:sp>
        <p:nvSpPr>
          <p:cNvPr id="7" name="TextBox 6"/>
          <p:cNvSpPr txBox="1"/>
          <p:nvPr userDrawn="1"/>
        </p:nvSpPr>
        <p:spPr>
          <a:xfrm>
            <a:off x="1235687" y="304800"/>
            <a:ext cx="2819400" cy="523220"/>
          </a:xfrm>
          <a:prstGeom prst="rect">
            <a:avLst/>
          </a:prstGeom>
          <a:noFill/>
        </p:spPr>
        <p:txBody>
          <a:bodyPr wrap="square" rtlCol="0">
            <a:spAutoFit/>
          </a:bodyPr>
          <a:lstStyle/>
          <a:p>
            <a:r>
              <a:rPr lang="en-US" sz="2800" b="1" dirty="0" smtClean="0">
                <a:solidFill>
                  <a:srgbClr val="39275B"/>
                </a:solidFill>
              </a:rPr>
              <a:t>UW PACC</a:t>
            </a:r>
            <a:endParaRPr lang="en-US" sz="2800" b="1" dirty="0">
              <a:solidFill>
                <a:srgbClr val="39275B"/>
              </a:solidFill>
            </a:endParaRPr>
          </a:p>
        </p:txBody>
      </p:sp>
      <p:sp>
        <p:nvSpPr>
          <p:cNvPr id="8" name="TextBox 7"/>
          <p:cNvSpPr txBox="1"/>
          <p:nvPr userDrawn="1"/>
        </p:nvSpPr>
        <p:spPr>
          <a:xfrm>
            <a:off x="1235686" y="685516"/>
            <a:ext cx="3564914" cy="307777"/>
          </a:xfrm>
          <a:prstGeom prst="rect">
            <a:avLst/>
          </a:prstGeom>
          <a:noFill/>
        </p:spPr>
        <p:txBody>
          <a:bodyPr wrap="square" rtlCol="0">
            <a:spAutoFit/>
          </a:bodyPr>
          <a:lstStyle/>
          <a:p>
            <a:r>
              <a:rPr lang="en-US" sz="1400" dirty="0">
                <a:solidFill>
                  <a:srgbClr val="39275B"/>
                </a:solidFill>
              </a:rPr>
              <a:t>Psychiatry and </a:t>
            </a:r>
            <a:r>
              <a:rPr lang="en-US" sz="1400" dirty="0" smtClean="0">
                <a:solidFill>
                  <a:srgbClr val="39275B"/>
                </a:solidFill>
              </a:rPr>
              <a:t>Addictions Case Conference</a:t>
            </a:r>
            <a:endParaRPr lang="en-US" sz="1400" b="1" dirty="0">
              <a:solidFill>
                <a:srgbClr val="39275B"/>
              </a:solidFill>
            </a:endParaRPr>
          </a:p>
        </p:txBody>
      </p:sp>
      <p:sp>
        <p:nvSpPr>
          <p:cNvPr id="9" name="TextBox 8"/>
          <p:cNvSpPr txBox="1"/>
          <p:nvPr userDrawn="1"/>
        </p:nvSpPr>
        <p:spPr>
          <a:xfrm>
            <a:off x="1226451" y="914400"/>
            <a:ext cx="4031349" cy="492443"/>
          </a:xfrm>
          <a:prstGeom prst="rect">
            <a:avLst/>
          </a:prstGeom>
          <a:noFill/>
        </p:spPr>
        <p:txBody>
          <a:bodyPr wrap="square" rtlCol="0">
            <a:spAutoFit/>
          </a:bodyPr>
          <a:lstStyle/>
          <a:p>
            <a:r>
              <a:rPr lang="en-US" sz="1200" dirty="0" smtClean="0">
                <a:solidFill>
                  <a:srgbClr val="8E6F0C"/>
                </a:solidFill>
              </a:rPr>
              <a:t>UW Medicine | Psychiatry and Behavioral Sciences</a:t>
            </a:r>
          </a:p>
          <a:p>
            <a:endParaRPr lang="en-US" sz="1400" dirty="0">
              <a:solidFill>
                <a:srgbClr val="8E6F0C"/>
              </a:solidFill>
            </a:endParaRPr>
          </a:p>
        </p:txBody>
      </p:sp>
      <p:sp>
        <p:nvSpPr>
          <p:cNvPr id="10" name="Right Triangle 9"/>
          <p:cNvSpPr/>
          <p:nvPr userDrawn="1"/>
        </p:nvSpPr>
        <p:spPr>
          <a:xfrm>
            <a:off x="413653" y="472640"/>
            <a:ext cx="771162" cy="685800"/>
          </a:xfrm>
          <a:prstGeom prst="rtTriangle">
            <a:avLst/>
          </a:prstGeom>
          <a:solidFill>
            <a:srgbClr val="8E6F0C"/>
          </a:solidFill>
          <a:ln>
            <a:solidFill>
              <a:srgbClr val="8E6F0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Triangle 10"/>
          <p:cNvSpPr/>
          <p:nvPr userDrawn="1"/>
        </p:nvSpPr>
        <p:spPr>
          <a:xfrm rot="10800000">
            <a:off x="413653" y="472640"/>
            <a:ext cx="771162" cy="685800"/>
          </a:xfrm>
          <a:prstGeom prst="rtTriangle">
            <a:avLst/>
          </a:prstGeom>
          <a:solidFill>
            <a:srgbClr val="39275B"/>
          </a:solidFill>
          <a:ln>
            <a:solidFill>
              <a:srgbClr val="3927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3" descr="UW Medicine - School of Medicine"/>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286000" y="6094037"/>
            <a:ext cx="1021928" cy="441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4" descr="https://pbs.twimg.com/profile_images/83011637/ECHOLogoSmall.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5855796" y="6094037"/>
            <a:ext cx="697404" cy="40049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p:cNvPicPr>
            <a:picLocks noChangeAspect="1" noChangeArrowheads="1"/>
          </p:cNvPicPr>
          <p:nvPr userDrawn="1"/>
        </p:nvPicPr>
        <p:blipFill rotWithShape="1">
          <a:blip r:embed="rId4" cstate="print">
            <a:extLst>
              <a:ext uri="{28A0092B-C50C-407E-A947-70E740481C1C}">
                <a14:useLocalDpi xmlns:a14="http://schemas.microsoft.com/office/drawing/2010/main" val="0"/>
              </a:ext>
            </a:extLst>
          </a:blip>
          <a:srcRect l="7888" t="9587" r="18313" b="9728"/>
          <a:stretch/>
        </p:blipFill>
        <p:spPr bwMode="auto">
          <a:xfrm>
            <a:off x="3759682" y="6094037"/>
            <a:ext cx="1555231" cy="5306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Rectangle 14"/>
          <p:cNvSpPr/>
          <p:nvPr userDrawn="1"/>
        </p:nvSpPr>
        <p:spPr>
          <a:xfrm>
            <a:off x="7315200" y="6172200"/>
            <a:ext cx="15240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169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31852893"/>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7933449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9553181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186930477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4576860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7954644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94355271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7477259"/>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211355681"/>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25837012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add title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Box 6"/>
          <p:cNvSpPr txBox="1"/>
          <p:nvPr/>
        </p:nvSpPr>
        <p:spPr>
          <a:xfrm>
            <a:off x="7734300" y="6277317"/>
            <a:ext cx="1143000" cy="369332"/>
          </a:xfrm>
          <a:prstGeom prst="rect">
            <a:avLst/>
          </a:prstGeom>
          <a:noFill/>
        </p:spPr>
        <p:txBody>
          <a:bodyPr wrap="square" rtlCol="0">
            <a:spAutoFit/>
          </a:bodyPr>
          <a:lstStyle/>
          <a:p>
            <a:r>
              <a:rPr lang="en-US" b="1" dirty="0" smtClean="0">
                <a:solidFill>
                  <a:srgbClr val="39275B"/>
                </a:solidFill>
              </a:rPr>
              <a:t>UW PACC</a:t>
            </a:r>
            <a:endParaRPr lang="en-US" b="1" dirty="0">
              <a:solidFill>
                <a:srgbClr val="39275B"/>
              </a:solidFill>
            </a:endParaRPr>
          </a:p>
        </p:txBody>
      </p:sp>
      <p:sp>
        <p:nvSpPr>
          <p:cNvPr id="8" name="Right Triangle 7"/>
          <p:cNvSpPr/>
          <p:nvPr/>
        </p:nvSpPr>
        <p:spPr>
          <a:xfrm>
            <a:off x="7543800" y="6377276"/>
            <a:ext cx="190501" cy="169414"/>
          </a:xfrm>
          <a:prstGeom prst="rtTriangle">
            <a:avLst/>
          </a:prstGeom>
          <a:solidFill>
            <a:srgbClr val="8E6F0C"/>
          </a:solidFill>
          <a:ln>
            <a:solidFill>
              <a:srgbClr val="8E6F0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Triangle 8"/>
          <p:cNvSpPr/>
          <p:nvPr/>
        </p:nvSpPr>
        <p:spPr>
          <a:xfrm rot="10800000">
            <a:off x="7543799" y="6377276"/>
            <a:ext cx="190501" cy="169414"/>
          </a:xfrm>
          <a:prstGeom prst="rtTriangle">
            <a:avLst/>
          </a:prstGeom>
          <a:solidFill>
            <a:srgbClr val="39275B"/>
          </a:solidFill>
          <a:ln>
            <a:solidFill>
              <a:srgbClr val="3927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7446696" y="6546691"/>
            <a:ext cx="1409700" cy="200055"/>
          </a:xfrm>
          <a:prstGeom prst="rect">
            <a:avLst/>
          </a:prstGeom>
          <a:noFill/>
        </p:spPr>
        <p:txBody>
          <a:bodyPr wrap="square" rtlCol="0">
            <a:spAutoFit/>
          </a:bodyPr>
          <a:lstStyle/>
          <a:p>
            <a:r>
              <a:rPr lang="en-US" sz="700" i="1" dirty="0" smtClean="0"/>
              <a:t>©2019</a:t>
            </a:r>
            <a:r>
              <a:rPr lang="en-US" sz="700" i="1" baseline="0" dirty="0" smtClean="0"/>
              <a:t> </a:t>
            </a:r>
            <a:r>
              <a:rPr lang="en-US" sz="700" i="1" dirty="0" smtClean="0"/>
              <a:t>University of Washington</a:t>
            </a:r>
            <a:endParaRPr lang="en-US" sz="700" i="1" dirty="0"/>
          </a:p>
        </p:txBody>
      </p:sp>
    </p:spTree>
    <p:extLst>
      <p:ext uri="{BB962C8B-B14F-4D97-AF65-F5344CB8AC3E}">
        <p14:creationId xmlns:p14="http://schemas.microsoft.com/office/powerpoint/2010/main" val="332257186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l" defTabSz="914400" rtl="0" eaLnBrk="1" latinLnBrk="0" hangingPunct="1">
        <a:spcBef>
          <a:spcPct val="0"/>
        </a:spcBef>
        <a:buNone/>
        <a:defRPr sz="4000" b="1" kern="1200" cap="all" baseline="0">
          <a:solidFill>
            <a:srgbClr val="39275B"/>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rgbClr val="39275B"/>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rgbClr val="8E6F0C"/>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bg1">
              <a:lumMod val="50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rgbClr val="39275B"/>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hyperlink" Target="https://nhsc.hrsa.gov/loan-repayment/sud-workforce-awards.html"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washington.providence.org/nwcme" TargetMode="External"/><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hyperlink" Target="mailto:uwpacc@uw.edu"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78454" y="1219200"/>
            <a:ext cx="7696200" cy="685801"/>
          </a:xfrm>
        </p:spPr>
        <p:txBody>
          <a:bodyPr>
            <a:noAutofit/>
          </a:bodyPr>
          <a:lstStyle/>
          <a:p>
            <a:r>
              <a:rPr lang="en-US" sz="4400" dirty="0" smtClean="0"/>
              <a:t>Welcome</a:t>
            </a:r>
            <a:r>
              <a:rPr lang="en-US" sz="4400" dirty="0"/>
              <a:t>!</a:t>
            </a:r>
            <a:endParaRPr lang="en-US" sz="2000" dirty="0"/>
          </a:p>
        </p:txBody>
      </p:sp>
      <p:sp>
        <p:nvSpPr>
          <p:cNvPr id="4" name="TextBox 3">
            <a:extLst>
              <a:ext uri="{FF2B5EF4-FFF2-40B4-BE49-F238E27FC236}">
                <a16:creationId xmlns="" xmlns:a16="http://schemas.microsoft.com/office/drawing/2014/main" id="{EC256526-933F-4259-B14A-E1DD65011C8E}"/>
              </a:ext>
            </a:extLst>
          </p:cNvPr>
          <p:cNvSpPr txBox="1"/>
          <p:nvPr/>
        </p:nvSpPr>
        <p:spPr>
          <a:xfrm>
            <a:off x="914400" y="1828800"/>
            <a:ext cx="7571008" cy="3170099"/>
          </a:xfrm>
          <a:prstGeom prst="rect">
            <a:avLst/>
          </a:prstGeom>
          <a:noFill/>
        </p:spPr>
        <p:txBody>
          <a:bodyPr wrap="square" rtlCol="0">
            <a:spAutoFit/>
          </a:bodyPr>
          <a:lstStyle/>
          <a:p>
            <a:pPr algn="ctr"/>
            <a:r>
              <a:rPr lang="en-US" sz="3200" dirty="0">
                <a:solidFill>
                  <a:prstClr val="black"/>
                </a:solidFill>
              </a:rPr>
              <a:t>Today’s Topic: </a:t>
            </a:r>
            <a:endParaRPr lang="en-US" sz="2400" dirty="0" smtClean="0">
              <a:solidFill>
                <a:prstClr val="black"/>
              </a:solidFill>
            </a:endParaRPr>
          </a:p>
          <a:p>
            <a:pPr algn="ctr"/>
            <a:r>
              <a:rPr lang="en-US" sz="2400" dirty="0">
                <a:solidFill>
                  <a:prstClr val="black"/>
                </a:solidFill>
              </a:rPr>
              <a:t> Behavioral Health in Cardiac Problems </a:t>
            </a:r>
            <a:endParaRPr lang="en-US" sz="2400" dirty="0" smtClean="0">
              <a:solidFill>
                <a:prstClr val="black"/>
              </a:solidFill>
            </a:endParaRPr>
          </a:p>
          <a:p>
            <a:pPr algn="ctr"/>
            <a:endParaRPr lang="en-US" sz="2400" dirty="0" smtClean="0">
              <a:solidFill>
                <a:prstClr val="black"/>
              </a:solidFill>
            </a:endParaRPr>
          </a:p>
          <a:p>
            <a:pPr algn="ctr"/>
            <a:r>
              <a:rPr lang="en-US" sz="2400" dirty="0">
                <a:solidFill>
                  <a:prstClr val="black"/>
                </a:solidFill>
              </a:rPr>
              <a:t>I am trying to do a QI project to improve outcomes of my patients with hypertension. What mental health and substance use issues should I consider</a:t>
            </a:r>
            <a:r>
              <a:rPr lang="en-US" sz="2400" dirty="0" smtClean="0">
                <a:solidFill>
                  <a:prstClr val="black"/>
                </a:solidFill>
              </a:rPr>
              <a:t>?</a:t>
            </a:r>
          </a:p>
          <a:p>
            <a:pPr algn="ctr"/>
            <a:endParaRPr lang="en-US" sz="2400" dirty="0">
              <a:solidFill>
                <a:prstClr val="black"/>
              </a:solidFill>
            </a:endParaRPr>
          </a:p>
          <a:p>
            <a:pPr algn="ctr"/>
            <a:r>
              <a:rPr lang="en-US" sz="2400" dirty="0" smtClean="0">
                <a:solidFill>
                  <a:prstClr val="black"/>
                </a:solidFill>
              </a:rPr>
              <a:t>Howard Welsh, ARNP</a:t>
            </a:r>
          </a:p>
        </p:txBody>
      </p:sp>
      <p:sp>
        <p:nvSpPr>
          <p:cNvPr id="5" name="TextBox 4">
            <a:extLst>
              <a:ext uri="{FF2B5EF4-FFF2-40B4-BE49-F238E27FC236}">
                <a16:creationId xmlns="" xmlns:a16="http://schemas.microsoft.com/office/drawing/2014/main" id="{85829A50-9B28-4308-B219-174A235F99C5}"/>
              </a:ext>
            </a:extLst>
          </p:cNvPr>
          <p:cNvSpPr txBox="1"/>
          <p:nvPr/>
        </p:nvSpPr>
        <p:spPr>
          <a:xfrm>
            <a:off x="6057900" y="469614"/>
            <a:ext cx="2514600" cy="584775"/>
          </a:xfrm>
          <a:prstGeom prst="rect">
            <a:avLst/>
          </a:prstGeom>
          <a:noFill/>
        </p:spPr>
        <p:txBody>
          <a:bodyPr wrap="square" rtlCol="0">
            <a:spAutoFit/>
          </a:bodyPr>
          <a:lstStyle/>
          <a:p>
            <a:pPr algn="r"/>
            <a:r>
              <a:rPr lang="en-US" sz="3200" dirty="0" smtClean="0">
                <a:solidFill>
                  <a:prstClr val="black"/>
                </a:solidFill>
              </a:rPr>
              <a:t>02/07/2019</a:t>
            </a:r>
            <a:endParaRPr lang="en-US" sz="3200" dirty="0">
              <a:solidFill>
                <a:prstClr val="black"/>
              </a:solidFill>
            </a:endParaRPr>
          </a:p>
        </p:txBody>
      </p:sp>
      <p:sp>
        <p:nvSpPr>
          <p:cNvPr id="7" name="Subtitle 2"/>
          <p:cNvSpPr>
            <a:spLocks noGrp="1"/>
          </p:cNvSpPr>
          <p:nvPr>
            <p:ph type="subTitle" idx="1"/>
          </p:nvPr>
        </p:nvSpPr>
        <p:spPr>
          <a:xfrm>
            <a:off x="304800" y="5257800"/>
            <a:ext cx="8991600" cy="609600"/>
          </a:xfrm>
        </p:spPr>
        <p:txBody>
          <a:bodyPr>
            <a:noAutofit/>
          </a:bodyPr>
          <a:lstStyle/>
          <a:p>
            <a:pPr lvl="0"/>
            <a:r>
              <a:rPr lang="en-US" sz="1800" b="1" cap="all" dirty="0">
                <a:solidFill>
                  <a:prstClr val="black">
                    <a:tint val="75000"/>
                  </a:prstClr>
                </a:solidFill>
              </a:rPr>
              <a:t>Panelists: </a:t>
            </a:r>
          </a:p>
          <a:p>
            <a:pPr lvl="0"/>
            <a:r>
              <a:rPr lang="en-US" sz="1800" b="1" cap="all" dirty="0">
                <a:solidFill>
                  <a:prstClr val="black">
                    <a:tint val="75000"/>
                  </a:prstClr>
                </a:solidFill>
              </a:rPr>
              <a:t>Mark Duncan, md, rick </a:t>
            </a:r>
            <a:r>
              <a:rPr lang="en-US" sz="1800" b="1" cap="all" dirty="0" err="1">
                <a:solidFill>
                  <a:prstClr val="black">
                    <a:tint val="75000"/>
                  </a:prstClr>
                </a:solidFill>
              </a:rPr>
              <a:t>ries</a:t>
            </a:r>
            <a:r>
              <a:rPr lang="en-US" sz="1800" b="1" cap="all" dirty="0">
                <a:solidFill>
                  <a:prstClr val="black">
                    <a:tint val="75000"/>
                  </a:prstClr>
                </a:solidFill>
              </a:rPr>
              <a:t>, MD</a:t>
            </a:r>
            <a:r>
              <a:rPr lang="en-US" sz="1800" b="1" cap="all" dirty="0" smtClean="0">
                <a:solidFill>
                  <a:prstClr val="black">
                    <a:tint val="75000"/>
                  </a:prstClr>
                </a:solidFill>
              </a:rPr>
              <a:t>, Kari </a:t>
            </a:r>
            <a:r>
              <a:rPr lang="en-US" sz="1800" b="1" cap="all" dirty="0" err="1" smtClean="0">
                <a:solidFill>
                  <a:prstClr val="black">
                    <a:tint val="75000"/>
                  </a:prstClr>
                </a:solidFill>
              </a:rPr>
              <a:t>stephens</a:t>
            </a:r>
            <a:r>
              <a:rPr lang="en-US" sz="1800" b="1" cap="all" dirty="0" smtClean="0">
                <a:solidFill>
                  <a:prstClr val="black">
                    <a:tint val="75000"/>
                  </a:prstClr>
                </a:solidFill>
              </a:rPr>
              <a:t>, </a:t>
            </a:r>
            <a:r>
              <a:rPr lang="en-US" sz="1800" b="1" cap="all" dirty="0" err="1" smtClean="0">
                <a:solidFill>
                  <a:prstClr val="black">
                    <a:tint val="75000"/>
                  </a:prstClr>
                </a:solidFill>
              </a:rPr>
              <a:t>phd</a:t>
            </a:r>
            <a:r>
              <a:rPr lang="en-US" sz="1800" b="1" cap="all" dirty="0" smtClean="0">
                <a:solidFill>
                  <a:prstClr val="black">
                    <a:tint val="75000"/>
                  </a:prstClr>
                </a:solidFill>
              </a:rPr>
              <a:t> and </a:t>
            </a:r>
            <a:r>
              <a:rPr lang="en-US" sz="1800" b="1" cap="all" dirty="0">
                <a:solidFill>
                  <a:prstClr val="black">
                    <a:tint val="75000"/>
                  </a:prstClr>
                </a:solidFill>
              </a:rPr>
              <a:t>barb </a:t>
            </a:r>
            <a:r>
              <a:rPr lang="en-US" sz="1800" b="1" cap="all" dirty="0" err="1">
                <a:solidFill>
                  <a:prstClr val="black">
                    <a:tint val="75000"/>
                  </a:prstClr>
                </a:solidFill>
              </a:rPr>
              <a:t>mccann</a:t>
            </a:r>
            <a:r>
              <a:rPr lang="en-US" sz="1800" b="1" cap="all" dirty="0">
                <a:solidFill>
                  <a:prstClr val="black">
                    <a:tint val="75000"/>
                  </a:prstClr>
                </a:solidFill>
              </a:rPr>
              <a:t>, </a:t>
            </a:r>
            <a:r>
              <a:rPr lang="en-US" sz="1800" b="1" cap="all" dirty="0" err="1">
                <a:solidFill>
                  <a:prstClr val="black">
                    <a:tint val="75000"/>
                  </a:prstClr>
                </a:solidFill>
              </a:rPr>
              <a:t>phd</a:t>
            </a:r>
            <a:endParaRPr lang="en-US" sz="1800" b="1" cap="all" dirty="0">
              <a:solidFill>
                <a:prstClr val="black">
                  <a:tint val="75000"/>
                </a:prstClr>
              </a:solidFill>
            </a:endParaRPr>
          </a:p>
          <a:p>
            <a:endParaRPr lang="en-US" sz="1800" dirty="0"/>
          </a:p>
        </p:txBody>
      </p:sp>
    </p:spTree>
    <p:extLst>
      <p:ext uri="{BB962C8B-B14F-4D97-AF65-F5344CB8AC3E}">
        <p14:creationId xmlns:p14="http://schemas.microsoft.com/office/powerpoint/2010/main" val="524731850"/>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advClick="0" advTm="10000">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815B685-2763-4C05-8FC5-189E49B2ED46}"/>
              </a:ext>
            </a:extLst>
          </p:cNvPr>
          <p:cNvSpPr>
            <a:spLocks noGrp="1"/>
          </p:cNvSpPr>
          <p:nvPr>
            <p:ph type="title"/>
          </p:nvPr>
        </p:nvSpPr>
        <p:spPr/>
        <p:txBody>
          <a:bodyPr>
            <a:normAutofit fontScale="90000"/>
          </a:bodyPr>
          <a:lstStyle/>
          <a:p>
            <a:r>
              <a:rPr lang="en-US" dirty="0"/>
              <a:t>MANAGING STRESS WITH EXERCISE, MEDICATION AND NUTRITION</a:t>
            </a:r>
          </a:p>
        </p:txBody>
      </p:sp>
      <p:sp>
        <p:nvSpPr>
          <p:cNvPr id="3" name="Subtitle 2">
            <a:extLst>
              <a:ext uri="{FF2B5EF4-FFF2-40B4-BE49-F238E27FC236}">
                <a16:creationId xmlns="" xmlns:a16="http://schemas.microsoft.com/office/drawing/2014/main" id="{338534D2-7471-4C77-88E1-5CEBB50F429E}"/>
              </a:ext>
            </a:extLst>
          </p:cNvPr>
          <p:cNvSpPr>
            <a:spLocks noGrp="1"/>
          </p:cNvSpPr>
          <p:nvPr>
            <p:ph idx="1"/>
          </p:nvPr>
        </p:nvSpPr>
        <p:spPr/>
        <p:txBody>
          <a:bodyPr>
            <a:normAutofit/>
          </a:bodyPr>
          <a:lstStyle/>
          <a:p>
            <a:r>
              <a:rPr lang="en-US" dirty="0"/>
              <a:t>Routine monitoring for stress, anxiety and depression.</a:t>
            </a:r>
          </a:p>
          <a:p>
            <a:r>
              <a:rPr lang="en-US" dirty="0"/>
              <a:t>30 minutes a day of moderate exercise 5 days a week</a:t>
            </a:r>
          </a:p>
          <a:p>
            <a:r>
              <a:rPr lang="en-US" dirty="0"/>
              <a:t>Selection of appropriate medications when there are findings </a:t>
            </a:r>
          </a:p>
          <a:p>
            <a:r>
              <a:rPr lang="en-US" dirty="0"/>
              <a:t>Nutritional interventions such as avoiding excess caffeine</a:t>
            </a:r>
          </a:p>
        </p:txBody>
      </p:sp>
    </p:spTree>
    <p:extLst>
      <p:ext uri="{BB962C8B-B14F-4D97-AF65-F5344CB8AC3E}">
        <p14:creationId xmlns:p14="http://schemas.microsoft.com/office/powerpoint/2010/main" val="55362111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8FD85F0-DA35-43EF-A6C3-052132C1F4A3}"/>
              </a:ext>
            </a:extLst>
          </p:cNvPr>
          <p:cNvSpPr>
            <a:spLocks noGrp="1"/>
          </p:cNvSpPr>
          <p:nvPr>
            <p:ph type="title"/>
          </p:nvPr>
        </p:nvSpPr>
        <p:spPr>
          <a:xfrm>
            <a:off x="152400" y="228600"/>
            <a:ext cx="8229600" cy="1143000"/>
          </a:xfrm>
        </p:spPr>
        <p:txBody>
          <a:bodyPr>
            <a:normAutofit/>
          </a:bodyPr>
          <a:lstStyle/>
          <a:p>
            <a:r>
              <a:rPr lang="en-US" sz="3200" dirty="0"/>
              <a:t>QUALITY IMPROVEMENT MONITORING of</a:t>
            </a:r>
            <a:br>
              <a:rPr lang="en-US" sz="3200" dirty="0"/>
            </a:br>
            <a:r>
              <a:rPr lang="en-US" sz="3200" dirty="0"/>
              <a:t>HYPERTENSION MANAGEMENT  ( Target 80%)</a:t>
            </a:r>
          </a:p>
        </p:txBody>
      </p:sp>
      <p:sp>
        <p:nvSpPr>
          <p:cNvPr id="3" name="Content Placeholder 2">
            <a:extLst>
              <a:ext uri="{FF2B5EF4-FFF2-40B4-BE49-F238E27FC236}">
                <a16:creationId xmlns="" xmlns:a16="http://schemas.microsoft.com/office/drawing/2014/main" id="{FB5A22A7-5D87-42C4-BD43-2BAD0EF56367}"/>
              </a:ext>
            </a:extLst>
          </p:cNvPr>
          <p:cNvSpPr>
            <a:spLocks noGrp="1"/>
          </p:cNvSpPr>
          <p:nvPr>
            <p:ph idx="1"/>
          </p:nvPr>
        </p:nvSpPr>
        <p:spPr>
          <a:xfrm>
            <a:off x="457200" y="1828800"/>
            <a:ext cx="8229600" cy="4525963"/>
          </a:xfrm>
        </p:spPr>
        <p:txBody>
          <a:bodyPr>
            <a:normAutofit/>
          </a:bodyPr>
          <a:lstStyle/>
          <a:p>
            <a:pPr marL="0" indent="0">
              <a:buNone/>
            </a:pPr>
            <a:r>
              <a:rPr lang="en-US" dirty="0"/>
              <a:t>                                2016                                2018</a:t>
            </a:r>
          </a:p>
          <a:p>
            <a:pPr marL="0" indent="0">
              <a:buNone/>
            </a:pPr>
            <a:endParaRPr lang="en-US" dirty="0"/>
          </a:p>
          <a:p>
            <a:pPr marL="0" indent="0">
              <a:buNone/>
            </a:pPr>
            <a:r>
              <a:rPr lang="en-US" dirty="0"/>
              <a:t>Washington          64.5%                               65.0%</a:t>
            </a:r>
          </a:p>
          <a:p>
            <a:pPr marL="0" indent="0">
              <a:buNone/>
            </a:pPr>
            <a:endParaRPr lang="en-US" dirty="0"/>
          </a:p>
          <a:p>
            <a:pPr marL="0" indent="0">
              <a:buNone/>
            </a:pPr>
            <a:r>
              <a:rPr lang="en-US" dirty="0"/>
              <a:t>United States        52.0%                               52.0%</a:t>
            </a:r>
          </a:p>
          <a:p>
            <a:pPr marL="0" indent="0">
              <a:buNone/>
            </a:pPr>
            <a:endParaRPr lang="en-US" dirty="0"/>
          </a:p>
          <a:p>
            <a:pPr marL="0" indent="0">
              <a:buNone/>
            </a:pPr>
            <a:r>
              <a:rPr lang="en-US" dirty="0" smtClean="0"/>
              <a:t>Data </a:t>
            </a:r>
            <a:r>
              <a:rPr lang="en-US" dirty="0"/>
              <a:t>from Healthy Hearts NW</a:t>
            </a:r>
          </a:p>
        </p:txBody>
      </p:sp>
    </p:spTree>
    <p:extLst>
      <p:ext uri="{BB962C8B-B14F-4D97-AF65-F5344CB8AC3E}">
        <p14:creationId xmlns:p14="http://schemas.microsoft.com/office/powerpoint/2010/main" val="192427058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ACEDD4B-D5FD-4D9C-A42C-08BD66B0BADA}"/>
              </a:ext>
            </a:extLst>
          </p:cNvPr>
          <p:cNvSpPr>
            <a:spLocks noGrp="1"/>
          </p:cNvSpPr>
          <p:nvPr>
            <p:ph type="title"/>
          </p:nvPr>
        </p:nvSpPr>
        <p:spPr>
          <a:xfrm>
            <a:off x="152400" y="304800"/>
            <a:ext cx="7932701" cy="1728933"/>
          </a:xfrm>
        </p:spPr>
        <p:txBody>
          <a:bodyPr>
            <a:normAutofit fontScale="90000"/>
          </a:bodyPr>
          <a:lstStyle/>
          <a:p>
            <a:r>
              <a:rPr lang="en-US" dirty="0"/>
              <a:t>QUALITY IMPROVEMENT MONITORING of</a:t>
            </a:r>
            <a:br>
              <a:rPr lang="en-US" dirty="0"/>
            </a:br>
            <a:r>
              <a:rPr lang="en-US" dirty="0"/>
              <a:t>SMOKING CESSATION     ( Target 90%)</a:t>
            </a:r>
            <a:br>
              <a:rPr lang="en-US" dirty="0"/>
            </a:br>
            <a:endParaRPr lang="en-US" dirty="0"/>
          </a:p>
        </p:txBody>
      </p:sp>
      <p:sp>
        <p:nvSpPr>
          <p:cNvPr id="3" name="Content Placeholder 2">
            <a:extLst>
              <a:ext uri="{FF2B5EF4-FFF2-40B4-BE49-F238E27FC236}">
                <a16:creationId xmlns="" xmlns:a16="http://schemas.microsoft.com/office/drawing/2014/main" id="{4A773A0E-BF51-45C8-81AA-0F106C61F470}"/>
              </a:ext>
            </a:extLst>
          </p:cNvPr>
          <p:cNvSpPr>
            <a:spLocks noGrp="1"/>
          </p:cNvSpPr>
          <p:nvPr>
            <p:ph idx="1"/>
          </p:nvPr>
        </p:nvSpPr>
        <p:spPr/>
        <p:txBody>
          <a:bodyPr>
            <a:normAutofit lnSpcReduction="10000"/>
          </a:bodyPr>
          <a:lstStyle/>
          <a:p>
            <a:pPr marL="0" indent="0">
              <a:buNone/>
            </a:pPr>
            <a:r>
              <a:rPr lang="en-US" dirty="0"/>
              <a:t>  </a:t>
            </a:r>
          </a:p>
          <a:p>
            <a:pPr marL="0" indent="0">
              <a:buNone/>
            </a:pPr>
            <a:r>
              <a:rPr lang="en-US" dirty="0"/>
              <a:t>                                  2016                         2018</a:t>
            </a:r>
          </a:p>
          <a:p>
            <a:pPr marL="0" indent="0">
              <a:buNone/>
            </a:pPr>
            <a:endParaRPr lang="en-US" dirty="0"/>
          </a:p>
          <a:p>
            <a:pPr marL="0" indent="0">
              <a:buNone/>
            </a:pPr>
            <a:r>
              <a:rPr lang="en-US" dirty="0"/>
              <a:t>Washington             70.1%                       77.6%</a:t>
            </a:r>
          </a:p>
          <a:p>
            <a:pPr marL="0" indent="0">
              <a:buNone/>
            </a:pPr>
            <a:endParaRPr lang="en-US" dirty="0"/>
          </a:p>
          <a:p>
            <a:pPr marL="0" indent="0">
              <a:buNone/>
            </a:pPr>
            <a:r>
              <a:rPr lang="en-US" dirty="0"/>
              <a:t>United States          70.0%                       70.1%</a:t>
            </a:r>
          </a:p>
          <a:p>
            <a:pPr marL="0" indent="0">
              <a:buNone/>
            </a:pPr>
            <a:endParaRPr lang="en-US" dirty="0"/>
          </a:p>
          <a:p>
            <a:pPr marL="0" indent="0">
              <a:buNone/>
            </a:pPr>
            <a:r>
              <a:rPr lang="en-US" dirty="0" smtClean="0"/>
              <a:t>Data </a:t>
            </a:r>
            <a:r>
              <a:rPr lang="en-US" dirty="0"/>
              <a:t>from Healthy Hearts NW</a:t>
            </a:r>
          </a:p>
        </p:txBody>
      </p:sp>
    </p:spTree>
    <p:extLst>
      <p:ext uri="{BB962C8B-B14F-4D97-AF65-F5344CB8AC3E}">
        <p14:creationId xmlns:p14="http://schemas.microsoft.com/office/powerpoint/2010/main" val="372865548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56BC8F4-4606-4D60-A0C8-9FCD0F9F1506}"/>
              </a:ext>
            </a:extLst>
          </p:cNvPr>
          <p:cNvSpPr>
            <a:spLocks noGrp="1"/>
          </p:cNvSpPr>
          <p:nvPr>
            <p:ph type="title"/>
          </p:nvPr>
        </p:nvSpPr>
        <p:spPr/>
        <p:txBody>
          <a:bodyPr>
            <a:normAutofit fontScale="90000"/>
          </a:bodyPr>
          <a:lstStyle/>
          <a:p>
            <a:r>
              <a:rPr lang="en-US" dirty="0"/>
              <a:t>Local QI Data on blood pressure control</a:t>
            </a:r>
          </a:p>
        </p:txBody>
      </p:sp>
      <p:sp>
        <p:nvSpPr>
          <p:cNvPr id="3" name="Content Placeholder 2">
            <a:extLst>
              <a:ext uri="{FF2B5EF4-FFF2-40B4-BE49-F238E27FC236}">
                <a16:creationId xmlns="" xmlns:a16="http://schemas.microsoft.com/office/drawing/2014/main" id="{3E41C3F9-2A7D-418B-BBDF-6A381B85CF3E}"/>
              </a:ext>
            </a:extLst>
          </p:cNvPr>
          <p:cNvSpPr>
            <a:spLocks noGrp="1"/>
          </p:cNvSpPr>
          <p:nvPr>
            <p:ph idx="1"/>
          </p:nvPr>
        </p:nvSpPr>
        <p:spPr/>
        <p:txBody>
          <a:bodyPr>
            <a:normAutofit fontScale="92500"/>
          </a:bodyPr>
          <a:lstStyle/>
          <a:p>
            <a:pPr marL="0" indent="0">
              <a:buNone/>
            </a:pPr>
            <a:endParaRPr lang="en-US" dirty="0"/>
          </a:p>
          <a:p>
            <a:pPr marL="0" indent="0">
              <a:buNone/>
            </a:pPr>
            <a:r>
              <a:rPr lang="en-US" dirty="0"/>
              <a:t>                                              2016                            2018</a:t>
            </a:r>
          </a:p>
          <a:p>
            <a:pPr marL="0" indent="0">
              <a:buNone/>
            </a:pPr>
            <a:endParaRPr lang="en-US" dirty="0"/>
          </a:p>
          <a:p>
            <a:pPr marL="0" indent="0">
              <a:buNone/>
            </a:pPr>
            <a:r>
              <a:rPr lang="en-US" dirty="0"/>
              <a:t>Clallam County</a:t>
            </a:r>
          </a:p>
          <a:p>
            <a:pPr marL="0" indent="0">
              <a:buNone/>
            </a:pPr>
            <a:r>
              <a:rPr lang="en-US" dirty="0"/>
              <a:t>Public Hosp </a:t>
            </a:r>
            <a:r>
              <a:rPr lang="en-US" dirty="0" err="1"/>
              <a:t>Dist</a:t>
            </a:r>
            <a:r>
              <a:rPr lang="en-US" dirty="0"/>
              <a:t> #1            </a:t>
            </a:r>
            <a:r>
              <a:rPr lang="en-US" dirty="0" smtClean="0"/>
              <a:t>75.8</a:t>
            </a:r>
            <a:r>
              <a:rPr lang="en-US" dirty="0"/>
              <a:t>%                          61%</a:t>
            </a:r>
          </a:p>
          <a:p>
            <a:pPr marL="0" indent="0">
              <a:buNone/>
            </a:pPr>
            <a:endParaRPr lang="en-US" dirty="0"/>
          </a:p>
          <a:p>
            <a:pPr marL="0" indent="0">
              <a:buNone/>
            </a:pPr>
            <a:r>
              <a:rPr lang="en-US" dirty="0" smtClean="0"/>
              <a:t>Data </a:t>
            </a:r>
            <a:r>
              <a:rPr lang="en-US" dirty="0"/>
              <a:t>from Healthy Hearts NW                                                       </a:t>
            </a:r>
          </a:p>
        </p:txBody>
      </p:sp>
    </p:spTree>
    <p:extLst>
      <p:ext uri="{BB962C8B-B14F-4D97-AF65-F5344CB8AC3E}">
        <p14:creationId xmlns:p14="http://schemas.microsoft.com/office/powerpoint/2010/main" val="108015036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3E14685-6E95-4D15-837D-2CEEEA6B20C9}"/>
              </a:ext>
            </a:extLst>
          </p:cNvPr>
          <p:cNvSpPr>
            <a:spLocks noGrp="1"/>
          </p:cNvSpPr>
          <p:nvPr>
            <p:ph type="title"/>
          </p:nvPr>
        </p:nvSpPr>
        <p:spPr/>
        <p:txBody>
          <a:bodyPr/>
          <a:lstStyle/>
          <a:p>
            <a:r>
              <a:rPr lang="en-US" dirty="0"/>
              <a:t>Local QI Smoking cessation data</a:t>
            </a:r>
          </a:p>
        </p:txBody>
      </p:sp>
      <p:sp>
        <p:nvSpPr>
          <p:cNvPr id="3" name="Content Placeholder 2">
            <a:extLst>
              <a:ext uri="{FF2B5EF4-FFF2-40B4-BE49-F238E27FC236}">
                <a16:creationId xmlns="" xmlns:a16="http://schemas.microsoft.com/office/drawing/2014/main" id="{7EC75DDA-81FD-4CB4-8E00-C36357548BBB}"/>
              </a:ext>
            </a:extLst>
          </p:cNvPr>
          <p:cNvSpPr>
            <a:spLocks noGrp="1"/>
          </p:cNvSpPr>
          <p:nvPr>
            <p:ph idx="1"/>
          </p:nvPr>
        </p:nvSpPr>
        <p:spPr/>
        <p:txBody>
          <a:bodyPr/>
          <a:lstStyle/>
          <a:p>
            <a:pPr marL="0" indent="0">
              <a:buNone/>
            </a:pPr>
            <a:r>
              <a:rPr lang="en-US" dirty="0"/>
              <a:t>                         </a:t>
            </a:r>
          </a:p>
          <a:p>
            <a:pPr marL="0" indent="0">
              <a:buNone/>
            </a:pPr>
            <a:r>
              <a:rPr lang="en-US" dirty="0"/>
              <a:t>                                             2016                        2018</a:t>
            </a:r>
          </a:p>
          <a:p>
            <a:pPr marL="0" indent="0">
              <a:buNone/>
            </a:pPr>
            <a:endParaRPr lang="en-US" dirty="0"/>
          </a:p>
          <a:p>
            <a:pPr marL="0" indent="0">
              <a:buNone/>
            </a:pPr>
            <a:r>
              <a:rPr lang="en-US" dirty="0"/>
              <a:t>Clallam County</a:t>
            </a:r>
          </a:p>
          <a:p>
            <a:pPr marL="0" indent="0">
              <a:buNone/>
            </a:pPr>
            <a:r>
              <a:rPr lang="en-US" dirty="0"/>
              <a:t>Public Hospital #1              </a:t>
            </a:r>
            <a:r>
              <a:rPr lang="en-US" dirty="0" smtClean="0"/>
              <a:t>62.4                        60.0</a:t>
            </a:r>
            <a:endParaRPr lang="en-US" dirty="0"/>
          </a:p>
        </p:txBody>
      </p:sp>
    </p:spTree>
    <p:extLst>
      <p:ext uri="{BB962C8B-B14F-4D97-AF65-F5344CB8AC3E}">
        <p14:creationId xmlns:p14="http://schemas.microsoft.com/office/powerpoint/2010/main" val="120577574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 xmlns:a16="http://schemas.microsoft.com/office/drawing/2014/main" id="{8B53E02A-77E1-4BF3-B611-C48C3F5C716D}"/>
              </a:ext>
            </a:extLst>
          </p:cNvPr>
          <p:cNvSpPr>
            <a:spLocks noGrp="1"/>
          </p:cNvSpPr>
          <p:nvPr>
            <p:ph type="title"/>
          </p:nvPr>
        </p:nvSpPr>
        <p:spPr/>
        <p:txBody>
          <a:bodyPr>
            <a:normAutofit fontScale="90000"/>
          </a:bodyPr>
          <a:lstStyle/>
          <a:p>
            <a:r>
              <a:rPr lang="en-US" dirty="0"/>
              <a:t>MI and PST for High Systolic Blood Pressure (Baseline/3wks/6wks)</a:t>
            </a:r>
          </a:p>
        </p:txBody>
      </p:sp>
      <p:sp>
        <p:nvSpPr>
          <p:cNvPr id="3" name="Subtitle 2">
            <a:extLst>
              <a:ext uri="{FF2B5EF4-FFF2-40B4-BE49-F238E27FC236}">
                <a16:creationId xmlns="" xmlns:a16="http://schemas.microsoft.com/office/drawing/2014/main" id="{E641C674-4554-4333-AC24-C71F70E8602E}"/>
              </a:ext>
            </a:extLst>
          </p:cNvPr>
          <p:cNvSpPr>
            <a:spLocks noGrp="1"/>
          </p:cNvSpPr>
          <p:nvPr>
            <p:ph idx="1"/>
          </p:nvPr>
        </p:nvSpPr>
        <p:spPr/>
        <p:txBody>
          <a:bodyPr>
            <a:normAutofit/>
          </a:bodyPr>
          <a:lstStyle/>
          <a:p>
            <a:pPr marL="0" indent="0">
              <a:buNone/>
            </a:pPr>
            <a:endParaRPr lang="en-US" dirty="0"/>
          </a:p>
          <a:p>
            <a:pPr marL="0" indent="0">
              <a:buNone/>
            </a:pPr>
            <a:r>
              <a:rPr lang="en-US" sz="2400" dirty="0"/>
              <a:t>Systolic 130&lt;140       10 (16.95%)     12 ( 30.33%)  13 ( 22.03%)</a:t>
            </a:r>
          </a:p>
          <a:p>
            <a:pPr marL="0" indent="0">
              <a:buNone/>
            </a:pPr>
            <a:endParaRPr lang="en-US" sz="2400" dirty="0"/>
          </a:p>
          <a:p>
            <a:pPr marL="0" indent="0">
              <a:buNone/>
            </a:pPr>
            <a:r>
              <a:rPr lang="en-US" sz="2400" dirty="0"/>
              <a:t>    Systolic &gt;140+       3 (05.08% )      1( 01.69%)      0 ( 00.00 )                                          </a:t>
            </a:r>
          </a:p>
        </p:txBody>
      </p:sp>
    </p:spTree>
    <p:extLst>
      <p:ext uri="{BB962C8B-B14F-4D97-AF65-F5344CB8AC3E}">
        <p14:creationId xmlns:p14="http://schemas.microsoft.com/office/powerpoint/2010/main" val="262031797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8BD1289-2258-446B-AFBF-C632CED0148F}"/>
              </a:ext>
            </a:extLst>
          </p:cNvPr>
          <p:cNvSpPr>
            <a:spLocks noGrp="1"/>
          </p:cNvSpPr>
          <p:nvPr>
            <p:ph type="title"/>
          </p:nvPr>
        </p:nvSpPr>
        <p:spPr/>
        <p:txBody>
          <a:bodyPr>
            <a:normAutofit fontScale="90000"/>
          </a:bodyPr>
          <a:lstStyle/>
          <a:p>
            <a:r>
              <a:rPr lang="en-US" dirty="0"/>
              <a:t>MI and PST for High Diastolic Blood Pressure  (Baseline/3wks/6wks )</a:t>
            </a:r>
          </a:p>
        </p:txBody>
      </p:sp>
      <p:sp>
        <p:nvSpPr>
          <p:cNvPr id="3" name="Subtitle 2">
            <a:extLst>
              <a:ext uri="{FF2B5EF4-FFF2-40B4-BE49-F238E27FC236}">
                <a16:creationId xmlns="" xmlns:a16="http://schemas.microsoft.com/office/drawing/2014/main" id="{273D0C75-7059-456D-B582-DD7FEF46D652}"/>
              </a:ext>
            </a:extLst>
          </p:cNvPr>
          <p:cNvSpPr>
            <a:spLocks noGrp="1"/>
          </p:cNvSpPr>
          <p:nvPr>
            <p:ph idx="1"/>
          </p:nvPr>
        </p:nvSpPr>
        <p:spPr/>
        <p:txBody>
          <a:bodyPr>
            <a:normAutofit/>
          </a:bodyPr>
          <a:lstStyle/>
          <a:p>
            <a:endParaRPr lang="en-US" dirty="0"/>
          </a:p>
          <a:p>
            <a:r>
              <a:rPr lang="en-US" sz="2400" dirty="0"/>
              <a:t>Diastolic &gt; 90 &lt; 100     8 ( 13.55% )   9 ( 15.25% )  7 ( 11.86 )</a:t>
            </a:r>
          </a:p>
          <a:p>
            <a:r>
              <a:rPr lang="en-US" sz="2400" dirty="0"/>
              <a:t>Diastolic &gt; 100+           4 (06.77% )    1 (0.1.69% )  0 ( 00.00)</a:t>
            </a:r>
          </a:p>
          <a:p>
            <a:endParaRPr lang="en-US" dirty="0"/>
          </a:p>
          <a:p>
            <a:endParaRPr lang="en-US" dirty="0"/>
          </a:p>
        </p:txBody>
      </p:sp>
    </p:spTree>
    <p:extLst>
      <p:ext uri="{BB962C8B-B14F-4D97-AF65-F5344CB8AC3E}">
        <p14:creationId xmlns:p14="http://schemas.microsoft.com/office/powerpoint/2010/main" val="291674837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73A8432-B702-429A-B2D4-666CEDE6C57E}"/>
              </a:ext>
            </a:extLst>
          </p:cNvPr>
          <p:cNvSpPr>
            <a:spLocks noGrp="1"/>
          </p:cNvSpPr>
          <p:nvPr>
            <p:ph type="title"/>
          </p:nvPr>
        </p:nvSpPr>
        <p:spPr/>
        <p:txBody>
          <a:bodyPr>
            <a:normAutofit fontScale="90000"/>
          </a:bodyPr>
          <a:lstStyle/>
          <a:p>
            <a:r>
              <a:rPr lang="en-US" dirty="0"/>
              <a:t>MI and PST for Tobacco Smoking (Baseline/3wk/6wk)</a:t>
            </a:r>
          </a:p>
        </p:txBody>
      </p:sp>
      <p:sp>
        <p:nvSpPr>
          <p:cNvPr id="3" name="Subtitle 2">
            <a:extLst>
              <a:ext uri="{FF2B5EF4-FFF2-40B4-BE49-F238E27FC236}">
                <a16:creationId xmlns="" xmlns:a16="http://schemas.microsoft.com/office/drawing/2014/main" id="{AB432B23-7AE0-4ADB-956E-ED033C64792F}"/>
              </a:ext>
            </a:extLst>
          </p:cNvPr>
          <p:cNvSpPr>
            <a:spLocks noGrp="1"/>
          </p:cNvSpPr>
          <p:nvPr>
            <p:ph idx="1"/>
          </p:nvPr>
        </p:nvSpPr>
        <p:spPr/>
        <p:txBody>
          <a:bodyPr>
            <a:normAutofit/>
          </a:bodyPr>
          <a:lstStyle/>
          <a:p>
            <a:r>
              <a:rPr lang="en-US" sz="2000" dirty="0"/>
              <a:t>TOB nicotine 0- 7 mg/day      19 ( 32.20%)     25( 42.37% )  28( 47.4%)</a:t>
            </a:r>
          </a:p>
          <a:p>
            <a:r>
              <a:rPr lang="en-US" sz="2000" dirty="0"/>
              <a:t>TOB nicotine 7- 14mg/day      22( 37.28%)     21( 35.59%)   20(33.89%)</a:t>
            </a:r>
          </a:p>
          <a:p>
            <a:r>
              <a:rPr lang="en-US" sz="2000" dirty="0"/>
              <a:t>TOB nicotine 14-21mg/day   17(28.81%)        12(20.33%)     10(16,94%)</a:t>
            </a:r>
          </a:p>
          <a:p>
            <a:r>
              <a:rPr lang="en-US" sz="2000" dirty="0"/>
              <a:t>TOB nicotine 21+ mg/day            1(01.69%)     1(01.69%)        1(01.69%)</a:t>
            </a:r>
          </a:p>
          <a:p>
            <a:endParaRPr lang="en-US" dirty="0"/>
          </a:p>
          <a:p>
            <a:endParaRPr lang="en-US" dirty="0"/>
          </a:p>
        </p:txBody>
      </p:sp>
    </p:spTree>
    <p:extLst>
      <p:ext uri="{BB962C8B-B14F-4D97-AF65-F5344CB8AC3E}">
        <p14:creationId xmlns:p14="http://schemas.microsoft.com/office/powerpoint/2010/main" val="136552916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7D18C63-D688-46F3-B085-D9820B6DB285}"/>
              </a:ext>
            </a:extLst>
          </p:cNvPr>
          <p:cNvSpPr>
            <a:spLocks noGrp="1"/>
          </p:cNvSpPr>
          <p:nvPr>
            <p:ph type="title"/>
          </p:nvPr>
        </p:nvSpPr>
        <p:spPr/>
        <p:txBody>
          <a:bodyPr>
            <a:normAutofit fontScale="90000"/>
          </a:bodyPr>
          <a:lstStyle/>
          <a:p>
            <a:r>
              <a:rPr lang="en-US" dirty="0"/>
              <a:t>MI and PSI  in Weight Management</a:t>
            </a:r>
            <a:br>
              <a:rPr lang="en-US" dirty="0"/>
            </a:br>
            <a:r>
              <a:rPr lang="en-US" dirty="0"/>
              <a:t>        ( Baseline/3wks/6wks )</a:t>
            </a:r>
            <a:br>
              <a:rPr lang="en-US" dirty="0"/>
            </a:br>
            <a:r>
              <a:rPr lang="en-US" dirty="0"/>
              <a:t>           </a:t>
            </a:r>
          </a:p>
        </p:txBody>
      </p:sp>
      <p:sp>
        <p:nvSpPr>
          <p:cNvPr id="3" name="Content Placeholder 2">
            <a:extLst>
              <a:ext uri="{FF2B5EF4-FFF2-40B4-BE49-F238E27FC236}">
                <a16:creationId xmlns="" xmlns:a16="http://schemas.microsoft.com/office/drawing/2014/main" id="{779603FA-0272-4E30-B3B1-1A38DE3D13F4}"/>
              </a:ext>
            </a:extLst>
          </p:cNvPr>
          <p:cNvSpPr>
            <a:spLocks noGrp="1"/>
          </p:cNvSpPr>
          <p:nvPr>
            <p:ph idx="1"/>
          </p:nvPr>
        </p:nvSpPr>
        <p:spPr/>
        <p:txBody>
          <a:bodyPr/>
          <a:lstStyle/>
          <a:p>
            <a:pPr marL="0" indent="0">
              <a:buNone/>
            </a:pPr>
            <a:endParaRPr lang="en-US" dirty="0"/>
          </a:p>
          <a:p>
            <a:pPr marL="0" indent="0">
              <a:buNone/>
            </a:pPr>
            <a:r>
              <a:rPr lang="en-US" sz="2400" dirty="0"/>
              <a:t>BMI&gt; 30 &lt;40          15 ( 25.42% )     16 (27.11% )    15( 25.42%)</a:t>
            </a:r>
          </a:p>
          <a:p>
            <a:pPr marL="0" indent="0">
              <a:buNone/>
            </a:pPr>
            <a:endParaRPr lang="en-US" sz="2400" dirty="0"/>
          </a:p>
          <a:p>
            <a:pPr marL="0" indent="0">
              <a:buNone/>
            </a:pPr>
            <a:r>
              <a:rPr lang="en-US" sz="2400" dirty="0"/>
              <a:t>BMI&gt; 40                   7 ( 11.8 % )          6 ( 10.16%)      6( 10.16%) </a:t>
            </a:r>
          </a:p>
          <a:p>
            <a:pPr marL="0" indent="0">
              <a:buNone/>
            </a:pPr>
            <a:endParaRPr lang="en-US" dirty="0"/>
          </a:p>
        </p:txBody>
      </p:sp>
    </p:spTree>
    <p:extLst>
      <p:ext uri="{BB962C8B-B14F-4D97-AF65-F5344CB8AC3E}">
        <p14:creationId xmlns:p14="http://schemas.microsoft.com/office/powerpoint/2010/main" val="267820079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35AB711-BCA8-4C51-96F7-77E2EA2C2D58}"/>
              </a:ext>
            </a:extLst>
          </p:cNvPr>
          <p:cNvSpPr>
            <a:spLocks noGrp="1"/>
          </p:cNvSpPr>
          <p:nvPr>
            <p:ph type="title"/>
          </p:nvPr>
        </p:nvSpPr>
        <p:spPr/>
        <p:txBody>
          <a:bodyPr>
            <a:normAutofit fontScale="90000"/>
          </a:bodyPr>
          <a:lstStyle/>
          <a:p>
            <a:r>
              <a:rPr lang="en-US" dirty="0"/>
              <a:t>Conclusions from use of MI and PST</a:t>
            </a:r>
          </a:p>
        </p:txBody>
      </p:sp>
      <p:sp>
        <p:nvSpPr>
          <p:cNvPr id="3" name="Content Placeholder 2">
            <a:extLst>
              <a:ext uri="{FF2B5EF4-FFF2-40B4-BE49-F238E27FC236}">
                <a16:creationId xmlns="" xmlns:a16="http://schemas.microsoft.com/office/drawing/2014/main" id="{F3D92F28-6D3F-4CED-AB44-B5B755A37B41}"/>
              </a:ext>
            </a:extLst>
          </p:cNvPr>
          <p:cNvSpPr>
            <a:spLocks noGrp="1"/>
          </p:cNvSpPr>
          <p:nvPr>
            <p:ph idx="1"/>
          </p:nvPr>
        </p:nvSpPr>
        <p:spPr/>
        <p:txBody>
          <a:bodyPr>
            <a:normAutofit fontScale="85000" lnSpcReduction="20000"/>
          </a:bodyPr>
          <a:lstStyle/>
          <a:p>
            <a:pPr marL="0" indent="0">
              <a:buNone/>
            </a:pPr>
            <a:endParaRPr lang="en-US" dirty="0"/>
          </a:p>
          <a:p>
            <a:pPr marL="0" indent="0">
              <a:buNone/>
            </a:pPr>
            <a:r>
              <a:rPr lang="en-US" dirty="0"/>
              <a:t>Motivational and problem solving therapy are effective in changing behaviors related to systolic and diastolic blood pressure control in primary care.</a:t>
            </a:r>
          </a:p>
          <a:p>
            <a:pPr marL="0" indent="0">
              <a:buNone/>
            </a:pPr>
            <a:endParaRPr lang="en-US" dirty="0"/>
          </a:p>
          <a:p>
            <a:pPr marL="0" indent="0">
              <a:buNone/>
            </a:pPr>
            <a:r>
              <a:rPr lang="en-US" dirty="0"/>
              <a:t>Motivational and problem solving therapy are effective in changing behavior related to smoking tobacco in primary care.</a:t>
            </a:r>
          </a:p>
          <a:p>
            <a:pPr marL="0" indent="0">
              <a:buNone/>
            </a:pPr>
            <a:endParaRPr lang="en-US" dirty="0"/>
          </a:p>
          <a:p>
            <a:pPr marL="0" indent="0">
              <a:buNone/>
            </a:pPr>
            <a:r>
              <a:rPr lang="en-US" dirty="0"/>
              <a:t>Motivational and problem solving therapy are effective in changing behavior related to weight control in primary care. </a:t>
            </a:r>
          </a:p>
        </p:txBody>
      </p:sp>
    </p:spTree>
    <p:extLst>
      <p:ext uri="{BB962C8B-B14F-4D97-AF65-F5344CB8AC3E}">
        <p14:creationId xmlns:p14="http://schemas.microsoft.com/office/powerpoint/2010/main" val="28159314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Behavioral Health in Cardiac Problems</a:t>
            </a:r>
            <a:endParaRPr lang="en-US" dirty="0"/>
          </a:p>
        </p:txBody>
      </p:sp>
      <p:sp>
        <p:nvSpPr>
          <p:cNvPr id="3" name="Subtitle 2"/>
          <p:cNvSpPr>
            <a:spLocks noGrp="1"/>
          </p:cNvSpPr>
          <p:nvPr>
            <p:ph type="subTitle" idx="1"/>
          </p:nvPr>
        </p:nvSpPr>
        <p:spPr/>
        <p:txBody>
          <a:bodyPr/>
          <a:lstStyle/>
          <a:p>
            <a:r>
              <a:rPr lang="en-US" dirty="0" smtClean="0"/>
              <a:t> Howard Welsh, ARNP</a:t>
            </a:r>
            <a:endParaRPr lang="en-US" dirty="0"/>
          </a:p>
        </p:txBody>
      </p:sp>
    </p:spTree>
    <p:extLst>
      <p:ext uri="{BB962C8B-B14F-4D97-AF65-F5344CB8AC3E}">
        <p14:creationId xmlns:p14="http://schemas.microsoft.com/office/powerpoint/2010/main" val="877268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90600" y="76200"/>
            <a:ext cx="6706599" cy="1159292"/>
          </a:xfrm>
          <a:prstGeom prst="rect">
            <a:avLst/>
          </a:prstGeom>
        </p:spPr>
        <p:txBody>
          <a:bodyPr vert="horz" wrap="square" lIns="0" tIns="0" rIns="0" bIns="0" rtlCol="0">
            <a:spAutoFit/>
          </a:bodyPr>
          <a:lstStyle/>
          <a:p>
            <a:pPr marL="12700">
              <a:lnSpc>
                <a:spcPct val="100000"/>
              </a:lnSpc>
            </a:pPr>
            <a:r>
              <a:rPr sz="1000" dirty="0">
                <a:latin typeface="Arial"/>
                <a:cs typeface="Arial"/>
              </a:rPr>
              <a:t>SIX  SESSION  BRIEF TREATMENT RESULTS FOR  POPULATION  OF ANXIETY AND DEPRESSION    </a:t>
            </a:r>
            <a:r>
              <a:rPr sz="1000" dirty="0" smtClean="0">
                <a:latin typeface="Arial"/>
                <a:cs typeface="Arial"/>
              </a:rPr>
              <a:t>P</a:t>
            </a:r>
            <a:r>
              <a:rPr lang="en-US" sz="1000" dirty="0" smtClean="0">
                <a:latin typeface="Arial"/>
                <a:cs typeface="Arial"/>
              </a:rPr>
              <a:t>A</a:t>
            </a:r>
            <a:r>
              <a:rPr sz="1000" dirty="0" smtClean="0">
                <a:latin typeface="Arial"/>
                <a:cs typeface="Arial"/>
              </a:rPr>
              <a:t>TIENTS</a:t>
            </a:r>
            <a:endParaRPr sz="1000" dirty="0">
              <a:latin typeface="Arial"/>
              <a:cs typeface="Arial"/>
            </a:endParaRPr>
          </a:p>
          <a:p>
            <a:pPr>
              <a:lnSpc>
                <a:spcPct val="100000"/>
              </a:lnSpc>
              <a:spcBef>
                <a:spcPts val="10"/>
              </a:spcBef>
            </a:pPr>
            <a:endParaRPr sz="1100" dirty="0">
              <a:latin typeface="Times New Roman"/>
              <a:cs typeface="Times New Roman"/>
            </a:endParaRPr>
          </a:p>
          <a:p>
            <a:pPr marR="1005840" algn="ctr">
              <a:lnSpc>
                <a:spcPct val="100000"/>
              </a:lnSpc>
              <a:spcBef>
                <a:spcPts val="5"/>
              </a:spcBef>
            </a:pPr>
            <a:r>
              <a:rPr sz="1000" dirty="0">
                <a:latin typeface="Arial"/>
                <a:cs typeface="Arial"/>
              </a:rPr>
              <a:t>IN PRIMARY CARE AT RURAL HEALTHCARE  CENTER;    N= </a:t>
            </a:r>
            <a:r>
              <a:rPr sz="1050" dirty="0">
                <a:latin typeface="Times New Roman"/>
                <a:cs typeface="Times New Roman"/>
              </a:rPr>
              <a:t>S9</a:t>
            </a:r>
          </a:p>
          <a:p>
            <a:pPr>
              <a:lnSpc>
                <a:spcPct val="100000"/>
              </a:lnSpc>
              <a:spcBef>
                <a:spcPts val="55"/>
              </a:spcBef>
            </a:pPr>
            <a:endParaRPr sz="1100" dirty="0">
              <a:latin typeface="Times New Roman"/>
              <a:cs typeface="Times New Roman"/>
            </a:endParaRPr>
          </a:p>
          <a:p>
            <a:pPr marR="974725" algn="ctr">
              <a:lnSpc>
                <a:spcPct val="100000"/>
              </a:lnSpc>
            </a:pPr>
            <a:r>
              <a:rPr sz="950" dirty="0">
                <a:latin typeface="Arial"/>
                <a:cs typeface="Arial"/>
              </a:rPr>
              <a:t>Submitted by Howard Welsh, </a:t>
            </a:r>
            <a:r>
              <a:rPr sz="1000" dirty="0">
                <a:latin typeface="Arial"/>
                <a:cs typeface="Arial"/>
              </a:rPr>
              <a:t>ARNP</a:t>
            </a:r>
          </a:p>
          <a:p>
            <a:pPr>
              <a:lnSpc>
                <a:spcPct val="100000"/>
              </a:lnSpc>
              <a:spcBef>
                <a:spcPts val="10"/>
              </a:spcBef>
            </a:pPr>
            <a:endParaRPr sz="1250" dirty="0">
              <a:latin typeface="Times New Roman"/>
              <a:cs typeface="Times New Roman"/>
            </a:endParaRPr>
          </a:p>
          <a:p>
            <a:pPr marR="1178560" algn="ctr">
              <a:lnSpc>
                <a:spcPct val="100000"/>
              </a:lnSpc>
            </a:pPr>
            <a:r>
              <a:rPr sz="950" dirty="0">
                <a:latin typeface="Arial"/>
                <a:cs typeface="Arial"/>
              </a:rPr>
              <a:t>8/26/2018</a:t>
            </a:r>
          </a:p>
        </p:txBody>
      </p:sp>
      <p:sp>
        <p:nvSpPr>
          <p:cNvPr id="3" name="object 3"/>
          <p:cNvSpPr txBox="1"/>
          <p:nvPr/>
        </p:nvSpPr>
        <p:spPr>
          <a:xfrm>
            <a:off x="140053" y="1254942"/>
            <a:ext cx="7632347" cy="5601533"/>
          </a:xfrm>
          <a:prstGeom prst="rect">
            <a:avLst/>
          </a:prstGeom>
        </p:spPr>
        <p:txBody>
          <a:bodyPr vert="horz" wrap="square" lIns="0" tIns="0" rIns="0" bIns="0" rtlCol="0">
            <a:spAutoFit/>
          </a:bodyPr>
          <a:lstStyle/>
          <a:p>
            <a:pPr marL="19685" marR="201930" indent="154305">
              <a:lnSpc>
                <a:spcPct val="129000"/>
              </a:lnSpc>
            </a:pPr>
            <a:r>
              <a:rPr sz="1000" dirty="0">
                <a:latin typeface="Arial"/>
                <a:cs typeface="Arial"/>
              </a:rPr>
              <a:t>For quality improvement purposes 59 patients with anxiety and depression are being </a:t>
            </a:r>
            <a:r>
              <a:rPr sz="1000" dirty="0" smtClean="0">
                <a:latin typeface="Arial"/>
                <a:cs typeface="Arial"/>
              </a:rPr>
              <a:t>track</a:t>
            </a:r>
            <a:r>
              <a:rPr lang="en-US" sz="1000" dirty="0" smtClean="0">
                <a:latin typeface="Arial"/>
                <a:cs typeface="Arial"/>
              </a:rPr>
              <a:t>e</a:t>
            </a:r>
            <a:r>
              <a:rPr sz="1000" dirty="0" smtClean="0">
                <a:latin typeface="Arial"/>
                <a:cs typeface="Arial"/>
              </a:rPr>
              <a:t>d </a:t>
            </a:r>
            <a:r>
              <a:rPr sz="1000" dirty="0">
                <a:latin typeface="Arial"/>
                <a:cs typeface="Arial"/>
              </a:rPr>
              <a:t>for </a:t>
            </a:r>
            <a:r>
              <a:rPr sz="1000" dirty="0" smtClean="0">
                <a:latin typeface="Arial"/>
                <a:cs typeface="Arial"/>
              </a:rPr>
              <a:t>evaluation</a:t>
            </a:r>
            <a:r>
              <a:rPr lang="en-US" sz="1000" dirty="0" smtClean="0">
                <a:latin typeface="Arial"/>
                <a:cs typeface="Arial"/>
              </a:rPr>
              <a:t> </a:t>
            </a:r>
            <a:r>
              <a:rPr sz="1000" dirty="0" smtClean="0">
                <a:latin typeface="Arial"/>
                <a:cs typeface="Arial"/>
              </a:rPr>
              <a:t>of </a:t>
            </a:r>
            <a:r>
              <a:rPr sz="1000" dirty="0">
                <a:latin typeface="Arial"/>
                <a:cs typeface="Arial"/>
              </a:rPr>
              <a:t>their response to Brief Treatment designed for total of six sessions while </a:t>
            </a:r>
            <a:r>
              <a:rPr sz="1000" dirty="0" smtClean="0">
                <a:latin typeface="Arial"/>
                <a:cs typeface="Arial"/>
              </a:rPr>
              <a:t>receivi</a:t>
            </a:r>
            <a:r>
              <a:rPr lang="en-US" sz="1000" dirty="0" smtClean="0">
                <a:latin typeface="Arial"/>
                <a:cs typeface="Arial"/>
              </a:rPr>
              <a:t>n</a:t>
            </a:r>
            <a:r>
              <a:rPr sz="1000" dirty="0" smtClean="0">
                <a:latin typeface="Arial"/>
                <a:cs typeface="Arial"/>
              </a:rPr>
              <a:t>g  </a:t>
            </a:r>
            <a:r>
              <a:rPr sz="1000" dirty="0">
                <a:latin typeface="Arial"/>
                <a:cs typeface="Arial"/>
              </a:rPr>
              <a:t>integrated psychiatric and primary care. This report provides the baseline data for these </a:t>
            </a:r>
            <a:r>
              <a:rPr sz="1000" dirty="0" smtClean="0">
                <a:latin typeface="Arial"/>
                <a:cs typeface="Arial"/>
              </a:rPr>
              <a:t>pati</a:t>
            </a:r>
            <a:r>
              <a:rPr lang="en-US" sz="1000" dirty="0">
                <a:latin typeface="Arial"/>
                <a:cs typeface="Arial"/>
              </a:rPr>
              <a:t>e</a:t>
            </a:r>
            <a:r>
              <a:rPr sz="1000" dirty="0" smtClean="0">
                <a:latin typeface="Arial"/>
                <a:cs typeface="Arial"/>
              </a:rPr>
              <a:t>nts </a:t>
            </a:r>
            <a:r>
              <a:rPr sz="1000" dirty="0">
                <a:latin typeface="Arial"/>
                <a:cs typeface="Arial"/>
              </a:rPr>
              <a:t>and  their status on completion of the brief treatment interventions planned on their behalf using  motivational interviewing and problem solving therapy with an underlying goal of harm </a:t>
            </a:r>
            <a:r>
              <a:rPr sz="1000" dirty="0" smtClean="0">
                <a:latin typeface="Arial"/>
                <a:cs typeface="Arial"/>
              </a:rPr>
              <a:t>redu</a:t>
            </a:r>
            <a:r>
              <a:rPr lang="en-US" sz="1000" dirty="0" smtClean="0">
                <a:latin typeface="Arial"/>
                <a:cs typeface="Arial"/>
              </a:rPr>
              <a:t>c</a:t>
            </a:r>
            <a:r>
              <a:rPr sz="1000" dirty="0" smtClean="0">
                <a:latin typeface="Arial"/>
                <a:cs typeface="Arial"/>
              </a:rPr>
              <a:t>tion</a:t>
            </a:r>
            <a:r>
              <a:rPr sz="1000" dirty="0">
                <a:latin typeface="Arial"/>
                <a:cs typeface="Arial"/>
              </a:rPr>
              <a:t>.</a:t>
            </a:r>
          </a:p>
          <a:p>
            <a:pPr marL="15240" marR="5080" indent="187960">
              <a:lnSpc>
                <a:spcPct val="132800"/>
              </a:lnSpc>
            </a:pPr>
            <a:endParaRPr lang="en-US" sz="1000" dirty="0">
              <a:latin typeface="Times New Roman"/>
              <a:cs typeface="Times New Roman"/>
            </a:endParaRPr>
          </a:p>
          <a:p>
            <a:pPr marL="15240" marR="5080" indent="187960">
              <a:lnSpc>
                <a:spcPct val="132800"/>
              </a:lnSpc>
            </a:pPr>
            <a:r>
              <a:rPr sz="1000" dirty="0" smtClean="0">
                <a:latin typeface="Arial"/>
                <a:cs typeface="Arial"/>
              </a:rPr>
              <a:t>The </a:t>
            </a:r>
            <a:r>
              <a:rPr sz="1000" dirty="0">
                <a:latin typeface="Arial"/>
                <a:cs typeface="Arial"/>
              </a:rPr>
              <a:t>demographics of this population by gender are 28 females ( 47.4%) with 1 </a:t>
            </a:r>
            <a:r>
              <a:rPr sz="1000" dirty="0" smtClean="0">
                <a:latin typeface="Arial"/>
                <a:cs typeface="Arial"/>
              </a:rPr>
              <a:t>transgen</a:t>
            </a:r>
            <a:r>
              <a:rPr lang="en-US" sz="1000" dirty="0" smtClean="0">
                <a:latin typeface="Arial"/>
                <a:cs typeface="Arial"/>
              </a:rPr>
              <a:t>der</a:t>
            </a:r>
            <a:r>
              <a:rPr sz="1000" dirty="0" smtClean="0">
                <a:latin typeface="Arial"/>
                <a:cs typeface="Arial"/>
              </a:rPr>
              <a:t>  </a:t>
            </a:r>
            <a:r>
              <a:rPr sz="1000" dirty="0">
                <a:latin typeface="Arial"/>
                <a:cs typeface="Arial"/>
              </a:rPr>
              <a:t>female who now self- identifies as male ( 00.16%) and 30 males ( 50.8%). The age </a:t>
            </a:r>
            <a:r>
              <a:rPr sz="1000" dirty="0" smtClean="0">
                <a:latin typeface="Arial"/>
                <a:cs typeface="Arial"/>
              </a:rPr>
              <a:t>stratificat</a:t>
            </a:r>
            <a:r>
              <a:rPr lang="en-US" sz="1000" dirty="0" smtClean="0">
                <a:latin typeface="Arial"/>
                <a:cs typeface="Arial"/>
              </a:rPr>
              <a:t>io</a:t>
            </a:r>
            <a:r>
              <a:rPr sz="1000" dirty="0" smtClean="0">
                <a:latin typeface="Arial"/>
                <a:cs typeface="Arial"/>
              </a:rPr>
              <a:t>n </a:t>
            </a:r>
            <a:r>
              <a:rPr sz="1000" dirty="0">
                <a:latin typeface="Arial"/>
                <a:cs typeface="Arial"/>
              </a:rPr>
              <a:t>of this  population </a:t>
            </a:r>
            <a:r>
              <a:rPr sz="1000" dirty="0" smtClean="0">
                <a:latin typeface="Arial"/>
                <a:cs typeface="Arial"/>
              </a:rPr>
              <a:t>varie</a:t>
            </a:r>
            <a:r>
              <a:rPr lang="en-US" sz="1000" dirty="0" smtClean="0">
                <a:latin typeface="Arial"/>
                <a:cs typeface="Arial"/>
              </a:rPr>
              <a:t>s</a:t>
            </a:r>
            <a:r>
              <a:rPr sz="1000" dirty="0" smtClean="0">
                <a:latin typeface="Arial"/>
                <a:cs typeface="Arial"/>
              </a:rPr>
              <a:t> </a:t>
            </a:r>
            <a:r>
              <a:rPr sz="1000" dirty="0">
                <a:latin typeface="Arial"/>
                <a:cs typeface="Arial"/>
              </a:rPr>
              <a:t>from age 15 to age 75 with 7 individuals between the age of 15 to age 30 ( </a:t>
            </a:r>
            <a:r>
              <a:rPr sz="1000" dirty="0" smtClean="0">
                <a:latin typeface="Arial"/>
                <a:cs typeface="Arial"/>
              </a:rPr>
              <a:t>1.8</a:t>
            </a:r>
            <a:r>
              <a:rPr sz="1000" dirty="0">
                <a:latin typeface="Arial"/>
                <a:cs typeface="Arial"/>
              </a:rPr>
              <a:t>%) and  13 Individuals between the age of 30 and 45 ( 22.03 %) . There are 30 individuals between </a:t>
            </a:r>
            <a:r>
              <a:rPr sz="1000" dirty="0" smtClean="0">
                <a:latin typeface="Arial"/>
                <a:cs typeface="Arial"/>
              </a:rPr>
              <a:t>th</a:t>
            </a:r>
            <a:r>
              <a:rPr lang="en-US" sz="1000" dirty="0" smtClean="0">
                <a:latin typeface="Arial"/>
                <a:cs typeface="Arial"/>
              </a:rPr>
              <a:t>e </a:t>
            </a:r>
            <a:r>
              <a:rPr sz="1000" dirty="0" smtClean="0">
                <a:latin typeface="Arial"/>
                <a:cs typeface="Arial"/>
              </a:rPr>
              <a:t>age </a:t>
            </a:r>
            <a:r>
              <a:rPr sz="1000" dirty="0">
                <a:latin typeface="Arial"/>
                <a:cs typeface="Arial"/>
              </a:rPr>
              <a:t>of 45  and 60 ( 50.85 %) and 5 individuals between the age of 60 and age 75 ( 8.47%) . There is </a:t>
            </a:r>
            <a:r>
              <a:rPr sz="1000" dirty="0" smtClean="0">
                <a:latin typeface="Arial"/>
                <a:cs typeface="Arial"/>
              </a:rPr>
              <a:t>onl</a:t>
            </a:r>
            <a:r>
              <a:rPr lang="en-US" sz="1000" dirty="0" smtClean="0">
                <a:latin typeface="Arial"/>
                <a:cs typeface="Arial"/>
              </a:rPr>
              <a:t>y </a:t>
            </a:r>
            <a:r>
              <a:rPr sz="1000" dirty="0" smtClean="0">
                <a:latin typeface="Arial"/>
                <a:cs typeface="Arial"/>
              </a:rPr>
              <a:t>one  </a:t>
            </a:r>
            <a:r>
              <a:rPr sz="1000" dirty="0">
                <a:latin typeface="Arial"/>
                <a:cs typeface="Arial"/>
              </a:rPr>
              <a:t>individual over the age of </a:t>
            </a:r>
            <a:r>
              <a:rPr sz="1000" dirty="0" smtClean="0">
                <a:latin typeface="Arial"/>
                <a:cs typeface="Arial"/>
              </a:rPr>
              <a:t>7</a:t>
            </a:r>
            <a:r>
              <a:rPr lang="en-US" sz="1000" dirty="0" smtClean="0">
                <a:latin typeface="Arial"/>
                <a:cs typeface="Arial"/>
              </a:rPr>
              <a:t>5</a:t>
            </a:r>
            <a:r>
              <a:rPr sz="1000" dirty="0" smtClean="0">
                <a:latin typeface="Arial"/>
                <a:cs typeface="Arial"/>
              </a:rPr>
              <a:t> </a:t>
            </a:r>
            <a:r>
              <a:rPr sz="1000" dirty="0">
                <a:latin typeface="Arial"/>
                <a:cs typeface="Arial"/>
              </a:rPr>
              <a:t>(00.16% ). All of the participants qualify as physiologic adults </a:t>
            </a:r>
            <a:r>
              <a:rPr sz="1000" dirty="0" smtClean="0">
                <a:latin typeface="Arial"/>
                <a:cs typeface="Arial"/>
              </a:rPr>
              <a:t>able </a:t>
            </a:r>
            <a:r>
              <a:rPr sz="1000" dirty="0">
                <a:latin typeface="Arial"/>
                <a:cs typeface="Arial"/>
              </a:rPr>
              <a:t>to take </a:t>
            </a:r>
            <a:r>
              <a:rPr sz="1000" dirty="0" smtClean="0">
                <a:latin typeface="Arial"/>
                <a:cs typeface="Arial"/>
              </a:rPr>
              <a:t>adult </a:t>
            </a:r>
            <a:r>
              <a:rPr sz="1000" dirty="0">
                <a:latin typeface="Arial"/>
                <a:cs typeface="Arial"/>
              </a:rPr>
              <a:t>treatments medically and behaviorally.</a:t>
            </a:r>
          </a:p>
          <a:p>
            <a:pPr>
              <a:lnSpc>
                <a:spcPct val="100000"/>
              </a:lnSpc>
              <a:spcBef>
                <a:spcPts val="10"/>
              </a:spcBef>
            </a:pPr>
            <a:endParaRPr sz="1000" dirty="0">
              <a:latin typeface="Times New Roman"/>
              <a:cs typeface="Times New Roman"/>
            </a:endParaRPr>
          </a:p>
          <a:p>
            <a:pPr marL="17780" marR="11430" indent="635">
              <a:lnSpc>
                <a:spcPct val="135100"/>
              </a:lnSpc>
            </a:pPr>
            <a:r>
              <a:rPr sz="1000" dirty="0">
                <a:latin typeface="Arial"/>
                <a:cs typeface="Arial"/>
              </a:rPr>
              <a:t>For the purpose of this report the patients were classified into sub- populations which are </a:t>
            </a:r>
            <a:r>
              <a:rPr sz="1000" dirty="0" smtClean="0">
                <a:latin typeface="Arial"/>
                <a:cs typeface="Arial"/>
              </a:rPr>
              <a:t>un</a:t>
            </a:r>
            <a:r>
              <a:rPr lang="en-US" sz="1000" dirty="0" smtClean="0">
                <a:latin typeface="Arial"/>
                <a:cs typeface="Arial"/>
              </a:rPr>
              <a:t>d</a:t>
            </a:r>
            <a:r>
              <a:rPr sz="1000" dirty="0" smtClean="0">
                <a:latin typeface="Arial"/>
                <a:cs typeface="Arial"/>
              </a:rPr>
              <a:t>erstood </a:t>
            </a:r>
            <a:r>
              <a:rPr sz="1000" dirty="0">
                <a:latin typeface="Arial"/>
                <a:cs typeface="Arial"/>
              </a:rPr>
              <a:t>to  overlap based on age, gender, body mass index, weight, PHQ9 score, GAD7 score, tobacco </a:t>
            </a:r>
            <a:r>
              <a:rPr sz="1000" dirty="0" smtClean="0">
                <a:latin typeface="Arial"/>
                <a:cs typeface="Arial"/>
              </a:rPr>
              <a:t>us</a:t>
            </a:r>
            <a:r>
              <a:rPr lang="en-US" sz="1000" dirty="0" smtClean="0">
                <a:latin typeface="Arial"/>
                <a:cs typeface="Arial"/>
              </a:rPr>
              <a:t>e</a:t>
            </a:r>
            <a:r>
              <a:rPr sz="1000" dirty="0" smtClean="0">
                <a:latin typeface="Arial"/>
                <a:cs typeface="Arial"/>
              </a:rPr>
              <a:t>, </a:t>
            </a:r>
            <a:r>
              <a:rPr sz="1000" dirty="0">
                <a:latin typeface="Arial"/>
                <a:cs typeface="Arial"/>
              </a:rPr>
              <a:t>cannabis  use, alcohol use, peak flow, systolic blood pressure, diastolic blood pressure and pain score. </a:t>
            </a:r>
            <a:r>
              <a:rPr sz="1000" dirty="0" smtClean="0">
                <a:latin typeface="Arial"/>
                <a:cs typeface="Arial"/>
              </a:rPr>
              <a:t>T</a:t>
            </a:r>
            <a:r>
              <a:rPr lang="en-US" sz="1000" dirty="0" smtClean="0">
                <a:latin typeface="Arial"/>
                <a:cs typeface="Arial"/>
              </a:rPr>
              <a:t>h</a:t>
            </a:r>
            <a:r>
              <a:rPr sz="1000" dirty="0" smtClean="0">
                <a:latin typeface="Arial"/>
                <a:cs typeface="Arial"/>
              </a:rPr>
              <a:t>is  </a:t>
            </a:r>
            <a:r>
              <a:rPr sz="1000" dirty="0">
                <a:latin typeface="Arial"/>
                <a:cs typeface="Arial"/>
              </a:rPr>
              <a:t>classification information was shared with each patient at baseline using motivational </a:t>
            </a:r>
            <a:r>
              <a:rPr sz="1000" dirty="0" smtClean="0">
                <a:latin typeface="Arial"/>
                <a:cs typeface="Arial"/>
              </a:rPr>
              <a:t>intervi</a:t>
            </a:r>
            <a:r>
              <a:rPr lang="en-US" sz="1000" dirty="0" smtClean="0">
                <a:latin typeface="Arial"/>
                <a:cs typeface="Arial"/>
              </a:rPr>
              <a:t>ewi</a:t>
            </a:r>
            <a:r>
              <a:rPr sz="1000" dirty="0" smtClean="0">
                <a:latin typeface="Arial"/>
                <a:cs typeface="Arial"/>
              </a:rPr>
              <a:t>ng </a:t>
            </a:r>
            <a:r>
              <a:rPr sz="1000" dirty="0">
                <a:latin typeface="Arial"/>
                <a:cs typeface="Arial"/>
              </a:rPr>
              <a:t>and  each patient either declined conventional treatment for each problem or accepted </a:t>
            </a:r>
            <a:r>
              <a:rPr sz="1000" dirty="0" smtClean="0">
                <a:latin typeface="Arial"/>
                <a:cs typeface="Arial"/>
              </a:rPr>
              <a:t>conventi</a:t>
            </a:r>
            <a:r>
              <a:rPr lang="en-US" sz="1000" dirty="0" smtClean="0">
                <a:latin typeface="Arial"/>
                <a:cs typeface="Arial"/>
              </a:rPr>
              <a:t>onal</a:t>
            </a:r>
            <a:r>
              <a:rPr sz="1000" dirty="0" smtClean="0">
                <a:latin typeface="Arial"/>
                <a:cs typeface="Arial"/>
              </a:rPr>
              <a:t>  </a:t>
            </a:r>
            <a:r>
              <a:rPr sz="1000" dirty="0">
                <a:latin typeface="Arial"/>
                <a:cs typeface="Arial"/>
              </a:rPr>
              <a:t>treatment for each problem. At each session each patient was able to review their progress </a:t>
            </a:r>
            <a:r>
              <a:rPr sz="1000" dirty="0" smtClean="0">
                <a:latin typeface="Arial"/>
                <a:cs typeface="Arial"/>
              </a:rPr>
              <a:t>a</a:t>
            </a:r>
            <a:r>
              <a:rPr lang="en-US" sz="1000" dirty="0" smtClean="0">
                <a:latin typeface="Arial"/>
                <a:cs typeface="Arial"/>
              </a:rPr>
              <a:t>n</a:t>
            </a:r>
            <a:r>
              <a:rPr sz="1000" dirty="0" smtClean="0">
                <a:latin typeface="Arial"/>
                <a:cs typeface="Arial"/>
              </a:rPr>
              <a:t>d </a:t>
            </a:r>
            <a:r>
              <a:rPr sz="1000" dirty="0">
                <a:latin typeface="Arial"/>
                <a:cs typeface="Arial"/>
              </a:rPr>
              <a:t>make  decisions about what they wanted to continue doing, stop or add on to their treatment </a:t>
            </a:r>
            <a:r>
              <a:rPr sz="1000" dirty="0" smtClean="0">
                <a:latin typeface="Arial"/>
                <a:cs typeface="Arial"/>
              </a:rPr>
              <a:t>prog</a:t>
            </a:r>
            <a:r>
              <a:rPr lang="en-US" sz="1000" dirty="0" smtClean="0">
                <a:latin typeface="Arial"/>
                <a:cs typeface="Arial"/>
              </a:rPr>
              <a:t>ra</a:t>
            </a:r>
            <a:r>
              <a:rPr sz="1000" dirty="0" smtClean="0">
                <a:latin typeface="Arial"/>
                <a:cs typeface="Arial"/>
              </a:rPr>
              <a:t>m.</a:t>
            </a:r>
            <a:endParaRPr lang="en-US" sz="1000" dirty="0" smtClean="0">
              <a:latin typeface="Arial"/>
              <a:cs typeface="Arial"/>
            </a:endParaRPr>
          </a:p>
          <a:p>
            <a:pPr marL="17780" marR="11430" indent="635">
              <a:lnSpc>
                <a:spcPct val="135100"/>
              </a:lnSpc>
            </a:pPr>
            <a:endParaRPr sz="1000" dirty="0">
              <a:latin typeface="Arial"/>
              <a:cs typeface="Arial"/>
            </a:endParaRPr>
          </a:p>
          <a:p>
            <a:pPr marL="19685" marR="69850" indent="-635">
              <a:lnSpc>
                <a:spcPts val="1580"/>
              </a:lnSpc>
              <a:spcBef>
                <a:spcPts val="55"/>
              </a:spcBef>
            </a:pPr>
            <a:r>
              <a:rPr sz="1000" dirty="0">
                <a:latin typeface="Arial"/>
                <a:cs typeface="Arial"/>
              </a:rPr>
              <a:t>Motivational interviewing is patient centered so the patient makes those decisions based </a:t>
            </a:r>
            <a:r>
              <a:rPr sz="1000" dirty="0" smtClean="0">
                <a:latin typeface="Arial"/>
                <a:cs typeface="Arial"/>
              </a:rPr>
              <a:t>on</a:t>
            </a:r>
            <a:r>
              <a:rPr lang="en-US" sz="1000" dirty="0" smtClean="0">
                <a:latin typeface="Arial"/>
                <a:cs typeface="Arial"/>
              </a:rPr>
              <a:t> a</a:t>
            </a:r>
            <a:r>
              <a:rPr sz="1000" dirty="0" smtClean="0">
                <a:latin typeface="Arial"/>
                <a:cs typeface="Arial"/>
              </a:rPr>
              <a:t>n </a:t>
            </a:r>
            <a:r>
              <a:rPr sz="1000" dirty="0">
                <a:latin typeface="Arial"/>
                <a:cs typeface="Arial"/>
              </a:rPr>
              <a:t>array of  evidenced based harm reduction treatments for each of their problem classifications.</a:t>
            </a:r>
          </a:p>
          <a:p>
            <a:pPr marL="12700" marR="16510" indent="6985">
              <a:lnSpc>
                <a:spcPct val="132700"/>
              </a:lnSpc>
              <a:spcBef>
                <a:spcPts val="890"/>
              </a:spcBef>
            </a:pPr>
            <a:r>
              <a:rPr sz="1000" dirty="0">
                <a:latin typeface="Arial"/>
                <a:cs typeface="Arial"/>
              </a:rPr>
              <a:t>By the second session for each patient there was problem solving therapy undertaken with </a:t>
            </a:r>
            <a:r>
              <a:rPr sz="1000" dirty="0" smtClean="0">
                <a:latin typeface="Arial"/>
                <a:cs typeface="Arial"/>
              </a:rPr>
              <a:t>th</a:t>
            </a:r>
            <a:r>
              <a:rPr lang="en-US" sz="1000" dirty="0">
                <a:latin typeface="Arial"/>
                <a:cs typeface="Arial"/>
              </a:rPr>
              <a:t>e</a:t>
            </a:r>
            <a:r>
              <a:rPr sz="1000" dirty="0" smtClean="0">
                <a:latin typeface="Arial"/>
                <a:cs typeface="Arial"/>
              </a:rPr>
              <a:t> </a:t>
            </a:r>
            <a:r>
              <a:rPr sz="1000" dirty="0">
                <a:latin typeface="Arial"/>
                <a:cs typeface="Arial"/>
              </a:rPr>
              <a:t>patient  to address what they saw as their priorities for harm reduction treatment. If they </a:t>
            </a:r>
            <a:r>
              <a:rPr sz="1000" dirty="0" smtClean="0">
                <a:latin typeface="Arial"/>
                <a:cs typeface="Arial"/>
              </a:rPr>
              <a:t>previously </a:t>
            </a:r>
            <a:r>
              <a:rPr lang="en-US" sz="1000" dirty="0" smtClean="0">
                <a:latin typeface="Arial"/>
                <a:cs typeface="Arial"/>
              </a:rPr>
              <a:t>d</a:t>
            </a:r>
            <a:r>
              <a:rPr sz="1000" dirty="0" smtClean="0">
                <a:latin typeface="Arial"/>
                <a:cs typeface="Arial"/>
              </a:rPr>
              <a:t>eclined </a:t>
            </a:r>
            <a:r>
              <a:rPr sz="1000" dirty="0">
                <a:latin typeface="Arial"/>
                <a:cs typeface="Arial"/>
              </a:rPr>
              <a:t>a  particular approach to treatment they were given the option of accepting and adding that </a:t>
            </a:r>
            <a:r>
              <a:rPr sz="1000" dirty="0" smtClean="0">
                <a:latin typeface="Arial"/>
                <a:cs typeface="Arial"/>
              </a:rPr>
              <a:t>tre</a:t>
            </a:r>
            <a:r>
              <a:rPr lang="en-US" sz="1000" dirty="0" smtClean="0">
                <a:latin typeface="Arial"/>
                <a:cs typeface="Arial"/>
              </a:rPr>
              <a:t>a</a:t>
            </a:r>
            <a:r>
              <a:rPr sz="1000" dirty="0" smtClean="0">
                <a:latin typeface="Arial"/>
                <a:cs typeface="Arial"/>
              </a:rPr>
              <a:t>tment</a:t>
            </a:r>
            <a:r>
              <a:rPr sz="1000" dirty="0">
                <a:latin typeface="Arial"/>
                <a:cs typeface="Arial"/>
              </a:rPr>
              <a:t>.  Thus motivational interviewing repeated at each visit yielded an array of evidence based harm reduction  treatment for each patient chosen </a:t>
            </a:r>
            <a:r>
              <a:rPr sz="1000" dirty="0">
                <a:latin typeface="Times New Roman"/>
                <a:cs typeface="Times New Roman"/>
              </a:rPr>
              <a:t>by </a:t>
            </a:r>
            <a:r>
              <a:rPr sz="1000" dirty="0">
                <a:latin typeface="Arial"/>
                <a:cs typeface="Arial"/>
              </a:rPr>
              <a:t>themselves with the provider being a coach and </a:t>
            </a:r>
            <a:r>
              <a:rPr sz="1000" dirty="0" smtClean="0">
                <a:latin typeface="Arial"/>
                <a:cs typeface="Arial"/>
              </a:rPr>
              <a:t>educat</a:t>
            </a:r>
            <a:r>
              <a:rPr lang="en-US" sz="1000" dirty="0" smtClean="0">
                <a:latin typeface="Arial"/>
                <a:cs typeface="Arial"/>
              </a:rPr>
              <a:t>ion</a:t>
            </a:r>
            <a:r>
              <a:rPr sz="1000" dirty="0" smtClean="0">
                <a:latin typeface="Arial"/>
                <a:cs typeface="Arial"/>
              </a:rPr>
              <a:t>  </a:t>
            </a:r>
            <a:r>
              <a:rPr sz="1000" dirty="0">
                <a:latin typeface="Arial"/>
                <a:cs typeface="Arial"/>
              </a:rPr>
              <a:t>regarding how each harm reduction treatment might work for each patient. Every patient in </a:t>
            </a:r>
            <a:r>
              <a:rPr sz="1000" dirty="0" smtClean="0">
                <a:latin typeface="Arial"/>
                <a:cs typeface="Arial"/>
              </a:rPr>
              <a:t>t</a:t>
            </a:r>
            <a:r>
              <a:rPr lang="en-US" sz="1000" dirty="0" smtClean="0">
                <a:latin typeface="Arial"/>
                <a:cs typeface="Arial"/>
              </a:rPr>
              <a:t>hi</a:t>
            </a:r>
            <a:r>
              <a:rPr sz="1000" dirty="0" smtClean="0">
                <a:latin typeface="Arial"/>
                <a:cs typeface="Arial"/>
              </a:rPr>
              <a:t>s  </a:t>
            </a:r>
            <a:r>
              <a:rPr sz="1000" dirty="0">
                <a:latin typeface="Arial"/>
                <a:cs typeface="Arial"/>
              </a:rPr>
              <a:t>population chose to participate in some kind of conventional treatment for at least one of </a:t>
            </a:r>
            <a:r>
              <a:rPr sz="1000" dirty="0" smtClean="0">
                <a:latin typeface="Arial"/>
                <a:cs typeface="Arial"/>
              </a:rPr>
              <a:t>the</a:t>
            </a:r>
            <a:r>
              <a:rPr lang="en-US" sz="1000" dirty="0" smtClean="0">
                <a:latin typeface="Arial"/>
                <a:cs typeface="Arial"/>
              </a:rPr>
              <a:t>ir </a:t>
            </a:r>
            <a:r>
              <a:rPr sz="1000" dirty="0" smtClean="0">
                <a:latin typeface="Arial"/>
                <a:cs typeface="Arial"/>
              </a:rPr>
              <a:t>problem  </a:t>
            </a:r>
            <a:r>
              <a:rPr sz="1000" dirty="0">
                <a:latin typeface="Arial"/>
                <a:cs typeface="Arial"/>
              </a:rPr>
              <a:t>classifications. The kinds of harm reduction treatments offered for each classification of </a:t>
            </a:r>
            <a:r>
              <a:rPr sz="1000" dirty="0" smtClean="0">
                <a:latin typeface="Arial"/>
                <a:cs typeface="Arial"/>
              </a:rPr>
              <a:t>prob</a:t>
            </a:r>
            <a:r>
              <a:rPr lang="en-US" sz="1000" dirty="0" smtClean="0">
                <a:latin typeface="Arial"/>
                <a:cs typeface="Arial"/>
              </a:rPr>
              <a:t>lem</a:t>
            </a:r>
            <a:r>
              <a:rPr sz="1000" dirty="0" smtClean="0">
                <a:latin typeface="Arial"/>
                <a:cs typeface="Arial"/>
              </a:rPr>
              <a:t>,</a:t>
            </a:r>
            <a:r>
              <a:rPr lang="en-US" sz="1000" dirty="0" smtClean="0">
                <a:latin typeface="Arial"/>
                <a:cs typeface="Arial"/>
              </a:rPr>
              <a:t> </a:t>
            </a:r>
            <a:r>
              <a:rPr sz="1000" dirty="0" smtClean="0">
                <a:latin typeface="Arial"/>
                <a:cs typeface="Arial"/>
              </a:rPr>
              <a:t>m</a:t>
            </a:r>
            <a:r>
              <a:rPr lang="en-US" sz="1000" dirty="0" smtClean="0">
                <a:latin typeface="Arial"/>
                <a:cs typeface="Arial"/>
              </a:rPr>
              <a:t>o</a:t>
            </a:r>
            <a:r>
              <a:rPr sz="1000" dirty="0" smtClean="0">
                <a:latin typeface="Arial"/>
                <a:cs typeface="Arial"/>
              </a:rPr>
              <a:t>re  </a:t>
            </a:r>
            <a:r>
              <a:rPr sz="1000" dirty="0">
                <a:latin typeface="Arial"/>
                <a:cs typeface="Arial"/>
              </a:rPr>
              <a:t>noted in </a:t>
            </a:r>
            <a:r>
              <a:rPr sz="1000" dirty="0" smtClean="0">
                <a:latin typeface="Arial"/>
                <a:cs typeface="Arial"/>
              </a:rPr>
              <a:t>Sch</a:t>
            </a:r>
            <a:r>
              <a:rPr lang="en-US" sz="1000" dirty="0" smtClean="0">
                <a:latin typeface="Arial"/>
                <a:cs typeface="Arial"/>
              </a:rPr>
              <a:t>e</a:t>
            </a:r>
            <a:r>
              <a:rPr sz="1000" dirty="0" smtClean="0">
                <a:latin typeface="Arial"/>
                <a:cs typeface="Arial"/>
              </a:rPr>
              <a:t>dul</a:t>
            </a:r>
            <a:r>
              <a:rPr lang="en-US" sz="1000" dirty="0" smtClean="0">
                <a:latin typeface="Arial"/>
                <a:cs typeface="Arial"/>
              </a:rPr>
              <a:t>e</a:t>
            </a:r>
            <a:r>
              <a:rPr sz="1000" dirty="0" smtClean="0">
                <a:latin typeface="Arial"/>
                <a:cs typeface="Arial"/>
              </a:rPr>
              <a:t> </a:t>
            </a:r>
            <a:r>
              <a:rPr sz="1000" dirty="0">
                <a:latin typeface="Arial"/>
                <a:cs typeface="Arial"/>
              </a:rPr>
              <a:t>A at the back of this report and the parameters of treatment defined in </a:t>
            </a:r>
            <a:r>
              <a:rPr sz="1000" dirty="0" smtClean="0">
                <a:latin typeface="Arial"/>
                <a:cs typeface="Arial"/>
              </a:rPr>
              <a:t>Sch</a:t>
            </a:r>
            <a:r>
              <a:rPr lang="en-US" sz="1000" dirty="0" smtClean="0">
                <a:latin typeface="Arial"/>
                <a:cs typeface="Arial"/>
              </a:rPr>
              <a:t>e</a:t>
            </a:r>
            <a:r>
              <a:rPr sz="1000" dirty="0" smtClean="0">
                <a:latin typeface="Arial"/>
                <a:cs typeface="Arial"/>
              </a:rPr>
              <a:t>dule </a:t>
            </a:r>
            <a:r>
              <a:rPr lang="en-US" sz="1000" dirty="0" smtClean="0">
                <a:latin typeface="Arial"/>
                <a:cs typeface="Arial"/>
              </a:rPr>
              <a:t>B</a:t>
            </a:r>
            <a:endParaRPr sz="1000" dirty="0">
              <a:latin typeface="Arial"/>
              <a:cs typeface="Aria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1789366" y="3768358"/>
            <a:ext cx="3683833" cy="838691"/>
          </a:xfrm>
          <a:prstGeom prst="rect">
            <a:avLst/>
          </a:prstGeom>
        </p:spPr>
        <p:txBody>
          <a:bodyPr vert="horz" wrap="square" lIns="0" tIns="0" rIns="0" bIns="0" rtlCol="0">
            <a:spAutoFit/>
          </a:bodyPr>
          <a:lstStyle/>
          <a:p>
            <a:pPr marL="508634">
              <a:lnSpc>
                <a:spcPct val="100000"/>
              </a:lnSpc>
            </a:pPr>
            <a:endParaRPr lang="en-US" sz="1050" spc="-85" dirty="0" smtClean="0">
              <a:latin typeface="Arial"/>
              <a:cs typeface="Arial"/>
            </a:endParaRPr>
          </a:p>
          <a:p>
            <a:pPr marL="508634">
              <a:lnSpc>
                <a:spcPct val="100000"/>
              </a:lnSpc>
            </a:pPr>
            <a:endParaRPr lang="en-US" sz="1100" dirty="0">
              <a:latin typeface="Arial"/>
              <a:cs typeface="Arial"/>
            </a:endParaRPr>
          </a:p>
          <a:p>
            <a:pPr marL="508634">
              <a:lnSpc>
                <a:spcPct val="100000"/>
              </a:lnSpc>
            </a:pPr>
            <a:r>
              <a:rPr sz="1100" dirty="0" smtClean="0">
                <a:latin typeface="Arial"/>
                <a:cs typeface="Arial"/>
              </a:rPr>
              <a:t>LOW </a:t>
            </a:r>
            <a:r>
              <a:rPr sz="1100" dirty="0">
                <a:latin typeface="Arial"/>
                <a:cs typeface="Arial"/>
              </a:rPr>
              <a:t>WEIGHT OR  OBESITY</a:t>
            </a:r>
          </a:p>
          <a:p>
            <a:pPr>
              <a:lnSpc>
                <a:spcPct val="100000"/>
              </a:lnSpc>
              <a:spcBef>
                <a:spcPts val="5"/>
              </a:spcBef>
            </a:pPr>
            <a:endParaRPr sz="1100" dirty="0">
              <a:latin typeface="Times New Roman"/>
              <a:cs typeface="Times New Roman"/>
            </a:endParaRPr>
          </a:p>
          <a:p>
            <a:pPr marL="12700">
              <a:lnSpc>
                <a:spcPct val="100000"/>
              </a:lnSpc>
              <a:spcBef>
                <a:spcPts val="5"/>
              </a:spcBef>
            </a:pPr>
            <a:r>
              <a:rPr sz="1100" dirty="0">
                <a:latin typeface="Arial"/>
                <a:cs typeface="Arial"/>
              </a:rPr>
              <a:t>Sub -populations by BMI at baseline, </a:t>
            </a:r>
            <a:r>
              <a:rPr sz="1100" dirty="0">
                <a:latin typeface="Times New Roman"/>
                <a:cs typeface="Times New Roman"/>
              </a:rPr>
              <a:t>3 </a:t>
            </a:r>
            <a:r>
              <a:rPr sz="1100" dirty="0">
                <a:latin typeface="Arial"/>
                <a:cs typeface="Arial"/>
              </a:rPr>
              <a:t>and </a:t>
            </a:r>
            <a:r>
              <a:rPr sz="1100" dirty="0">
                <a:latin typeface="Times New Roman"/>
                <a:cs typeface="Times New Roman"/>
              </a:rPr>
              <a:t>6 </a:t>
            </a:r>
            <a:r>
              <a:rPr sz="1100" dirty="0">
                <a:latin typeface="Arial"/>
                <a:cs typeface="Arial"/>
              </a:rPr>
              <a:t>sessions:</a:t>
            </a:r>
          </a:p>
        </p:txBody>
      </p:sp>
      <p:graphicFrame>
        <p:nvGraphicFramePr>
          <p:cNvPr id="4" name="object 4"/>
          <p:cNvGraphicFramePr>
            <a:graphicFrameLocks noGrp="1"/>
          </p:cNvGraphicFramePr>
          <p:nvPr>
            <p:extLst>
              <p:ext uri="{D42A27DB-BD31-4B8C-83A1-F6EECF244321}">
                <p14:modId xmlns:p14="http://schemas.microsoft.com/office/powerpoint/2010/main" val="3792831189"/>
              </p:ext>
            </p:extLst>
          </p:nvPr>
        </p:nvGraphicFramePr>
        <p:xfrm>
          <a:off x="1219200" y="4800600"/>
          <a:ext cx="5306917" cy="1064228"/>
        </p:xfrm>
        <a:graphic>
          <a:graphicData uri="http://schemas.openxmlformats.org/drawingml/2006/table">
            <a:tbl>
              <a:tblPr firstRow="1" bandRow="1">
                <a:tableStyleId>{2D5ABB26-0587-4C30-8999-92F81FD0307C}</a:tableStyleId>
              </a:tblPr>
              <a:tblGrid>
                <a:gridCol w="330511"/>
                <a:gridCol w="1103451"/>
                <a:gridCol w="1469053"/>
                <a:gridCol w="1394119"/>
                <a:gridCol w="1009783"/>
              </a:tblGrid>
              <a:tr h="165891">
                <a:tc gridSpan="2">
                  <a:txBody>
                    <a:bodyPr/>
                    <a:lstStyle/>
                    <a:p>
                      <a:endParaRPr sz="1100" dirty="0">
                        <a:latin typeface="Arial"/>
                        <a:cs typeface="Arial"/>
                      </a:endParaRPr>
                    </a:p>
                  </a:txBody>
                  <a:tcPr marL="0" marR="0" marT="0" marB="0"/>
                </a:tc>
                <a:tc hMerge="1">
                  <a:txBody>
                    <a:bodyPr/>
                    <a:lstStyle/>
                    <a:p>
                      <a:endParaRPr/>
                    </a:p>
                  </a:txBody>
                  <a:tcPr marL="0" marR="0" marT="0" marB="0"/>
                </a:tc>
                <a:tc>
                  <a:txBody>
                    <a:bodyPr/>
                    <a:lstStyle/>
                    <a:p>
                      <a:pPr marL="449580">
                        <a:lnSpc>
                          <a:spcPts val="1195"/>
                        </a:lnSpc>
                      </a:pPr>
                      <a:r>
                        <a:rPr sz="1100" spc="-50" dirty="0">
                          <a:latin typeface="Arial"/>
                          <a:cs typeface="Arial"/>
                        </a:rPr>
                        <a:t>Baseline</a:t>
                      </a:r>
                      <a:endParaRPr sz="1100">
                        <a:latin typeface="Arial"/>
                        <a:cs typeface="Arial"/>
                      </a:endParaRPr>
                    </a:p>
                  </a:txBody>
                  <a:tcPr marL="0" marR="0" marT="0" marB="0"/>
                </a:tc>
                <a:tc>
                  <a:txBody>
                    <a:bodyPr/>
                    <a:lstStyle/>
                    <a:p>
                      <a:pPr marL="489584">
                        <a:lnSpc>
                          <a:spcPts val="1160"/>
                        </a:lnSpc>
                      </a:pPr>
                      <a:r>
                        <a:rPr sz="1100" spc="-15" dirty="0">
                          <a:latin typeface="Arial"/>
                          <a:cs typeface="Arial"/>
                        </a:rPr>
                        <a:t>3</a:t>
                      </a:r>
                      <a:r>
                        <a:rPr sz="1100" spc="-150" dirty="0">
                          <a:latin typeface="Arial"/>
                          <a:cs typeface="Arial"/>
                        </a:rPr>
                        <a:t> </a:t>
                      </a:r>
                      <a:r>
                        <a:rPr sz="1100" spc="-60" dirty="0">
                          <a:latin typeface="Arial"/>
                          <a:cs typeface="Arial"/>
                        </a:rPr>
                        <a:t>sessions</a:t>
                      </a:r>
                      <a:endParaRPr sz="1100">
                        <a:latin typeface="Arial"/>
                        <a:cs typeface="Arial"/>
                      </a:endParaRPr>
                    </a:p>
                  </a:txBody>
                  <a:tcPr marL="0" marR="0" marT="0" marB="0"/>
                </a:tc>
                <a:tc>
                  <a:txBody>
                    <a:bodyPr/>
                    <a:lstStyle/>
                    <a:p>
                      <a:pPr marL="156210">
                        <a:lnSpc>
                          <a:spcPts val="1195"/>
                        </a:lnSpc>
                      </a:pPr>
                      <a:r>
                        <a:rPr sz="1100" spc="50" dirty="0">
                          <a:latin typeface="Times New Roman"/>
                          <a:cs typeface="Times New Roman"/>
                        </a:rPr>
                        <a:t>6</a:t>
                      </a:r>
                      <a:r>
                        <a:rPr sz="1100" spc="-125" dirty="0">
                          <a:latin typeface="Times New Roman"/>
                          <a:cs typeface="Times New Roman"/>
                        </a:rPr>
                        <a:t> </a:t>
                      </a:r>
                      <a:r>
                        <a:rPr sz="1100" spc="-60" dirty="0">
                          <a:latin typeface="Arial"/>
                          <a:cs typeface="Arial"/>
                        </a:rPr>
                        <a:t>sessions</a:t>
                      </a:r>
                      <a:endParaRPr sz="1100">
                        <a:latin typeface="Arial"/>
                        <a:cs typeface="Arial"/>
                      </a:endParaRPr>
                    </a:p>
                  </a:txBody>
                  <a:tcPr marL="0" marR="0" marT="0" marB="0"/>
                </a:tc>
              </a:tr>
              <a:tr h="222829">
                <a:tc>
                  <a:txBody>
                    <a:bodyPr/>
                    <a:lstStyle/>
                    <a:p>
                      <a:pPr marL="17145" algn="ctr">
                        <a:lnSpc>
                          <a:spcPct val="100000"/>
                        </a:lnSpc>
                        <a:spcBef>
                          <a:spcPts val="560"/>
                        </a:spcBef>
                      </a:pPr>
                      <a:r>
                        <a:rPr sz="1100" spc="-35" dirty="0">
                          <a:latin typeface="Arial"/>
                          <a:cs typeface="Arial"/>
                        </a:rPr>
                        <a:t>BMI</a:t>
                      </a:r>
                      <a:endParaRPr sz="1100">
                        <a:latin typeface="Arial"/>
                        <a:cs typeface="Arial"/>
                      </a:endParaRPr>
                    </a:p>
                  </a:txBody>
                  <a:tcPr marL="0" marR="0" marT="49587" marB="0"/>
                </a:tc>
                <a:tc>
                  <a:txBody>
                    <a:bodyPr/>
                    <a:lstStyle/>
                    <a:p>
                      <a:pPr marR="240029" algn="r">
                        <a:lnSpc>
                          <a:spcPct val="100000"/>
                        </a:lnSpc>
                        <a:spcBef>
                          <a:spcPts val="560"/>
                        </a:spcBef>
                      </a:pPr>
                      <a:r>
                        <a:rPr sz="1100" spc="-60" dirty="0">
                          <a:latin typeface="Arial"/>
                          <a:cs typeface="Arial"/>
                        </a:rPr>
                        <a:t>less </a:t>
                      </a:r>
                      <a:r>
                        <a:rPr sz="1100" spc="-10" dirty="0">
                          <a:latin typeface="Arial"/>
                          <a:cs typeface="Arial"/>
                        </a:rPr>
                        <a:t>than</a:t>
                      </a:r>
                      <a:r>
                        <a:rPr sz="1100" spc="-75" dirty="0">
                          <a:latin typeface="Arial"/>
                          <a:cs typeface="Arial"/>
                        </a:rPr>
                        <a:t> </a:t>
                      </a:r>
                      <a:r>
                        <a:rPr sz="1100" spc="20" dirty="0">
                          <a:latin typeface="Times New Roman"/>
                          <a:cs typeface="Times New Roman"/>
                        </a:rPr>
                        <a:t>20</a:t>
                      </a:r>
                      <a:endParaRPr sz="1100">
                        <a:latin typeface="Times New Roman"/>
                        <a:cs typeface="Times New Roman"/>
                      </a:endParaRPr>
                    </a:p>
                  </a:txBody>
                  <a:tcPr marL="0" marR="0" marT="49587" marB="0"/>
                </a:tc>
                <a:tc>
                  <a:txBody>
                    <a:bodyPr/>
                    <a:lstStyle/>
                    <a:p>
                      <a:pPr marL="283210">
                        <a:lnSpc>
                          <a:spcPct val="100000"/>
                        </a:lnSpc>
                        <a:spcBef>
                          <a:spcPts val="560"/>
                        </a:spcBef>
                      </a:pPr>
                      <a:r>
                        <a:rPr sz="1100" spc="50" dirty="0">
                          <a:latin typeface="Times New Roman"/>
                          <a:cs typeface="Times New Roman"/>
                        </a:rPr>
                        <a:t>4 </a:t>
                      </a:r>
                      <a:r>
                        <a:rPr sz="1100" spc="-55" dirty="0">
                          <a:latin typeface="Times New Roman"/>
                          <a:cs typeface="Times New Roman"/>
                        </a:rPr>
                        <a:t>(</a:t>
                      </a:r>
                      <a:r>
                        <a:rPr sz="1100" spc="35" dirty="0">
                          <a:latin typeface="Times New Roman"/>
                          <a:cs typeface="Times New Roman"/>
                        </a:rPr>
                        <a:t> </a:t>
                      </a:r>
                      <a:r>
                        <a:rPr sz="1100" spc="-20" dirty="0">
                          <a:latin typeface="Times New Roman"/>
                          <a:cs typeface="Times New Roman"/>
                        </a:rPr>
                        <a:t>6.77%)</a:t>
                      </a:r>
                      <a:endParaRPr sz="1100">
                        <a:latin typeface="Times New Roman"/>
                        <a:cs typeface="Times New Roman"/>
                      </a:endParaRPr>
                    </a:p>
                  </a:txBody>
                  <a:tcPr marL="0" marR="0" marT="49587" marB="0"/>
                </a:tc>
                <a:tc>
                  <a:txBody>
                    <a:bodyPr/>
                    <a:lstStyle/>
                    <a:p>
                      <a:pPr marL="382905">
                        <a:lnSpc>
                          <a:spcPct val="100000"/>
                        </a:lnSpc>
                        <a:spcBef>
                          <a:spcPts val="560"/>
                        </a:spcBef>
                      </a:pPr>
                      <a:r>
                        <a:rPr sz="1100" spc="-20" dirty="0">
                          <a:latin typeface="Times New Roman"/>
                          <a:cs typeface="Times New Roman"/>
                        </a:rPr>
                        <a:t>3 </a:t>
                      </a:r>
                      <a:r>
                        <a:rPr sz="1100" spc="-55" dirty="0">
                          <a:latin typeface="Times New Roman"/>
                          <a:cs typeface="Times New Roman"/>
                        </a:rPr>
                        <a:t>(</a:t>
                      </a:r>
                      <a:r>
                        <a:rPr sz="1100" spc="-95" dirty="0">
                          <a:latin typeface="Times New Roman"/>
                          <a:cs typeface="Times New Roman"/>
                        </a:rPr>
                        <a:t> </a:t>
                      </a:r>
                      <a:r>
                        <a:rPr sz="1100" spc="35" dirty="0">
                          <a:latin typeface="Times New Roman"/>
                          <a:cs typeface="Times New Roman"/>
                        </a:rPr>
                        <a:t>5.08%)</a:t>
                      </a:r>
                      <a:endParaRPr sz="1100">
                        <a:latin typeface="Times New Roman"/>
                        <a:cs typeface="Times New Roman"/>
                      </a:endParaRPr>
                    </a:p>
                  </a:txBody>
                  <a:tcPr marL="0" marR="0" marT="49587" marB="0"/>
                </a:tc>
                <a:tc>
                  <a:txBody>
                    <a:bodyPr/>
                    <a:lstStyle/>
                    <a:p>
                      <a:pPr marL="172085">
                        <a:lnSpc>
                          <a:spcPct val="100000"/>
                        </a:lnSpc>
                        <a:spcBef>
                          <a:spcPts val="560"/>
                        </a:spcBef>
                      </a:pPr>
                      <a:r>
                        <a:rPr sz="1100" spc="25" dirty="0">
                          <a:latin typeface="Times New Roman"/>
                          <a:cs typeface="Times New Roman"/>
                        </a:rPr>
                        <a:t>2 </a:t>
                      </a:r>
                      <a:r>
                        <a:rPr sz="1100" spc="-55" dirty="0">
                          <a:latin typeface="Times New Roman"/>
                          <a:cs typeface="Times New Roman"/>
                        </a:rPr>
                        <a:t>(</a:t>
                      </a:r>
                      <a:r>
                        <a:rPr sz="1100" spc="-125" dirty="0">
                          <a:latin typeface="Times New Roman"/>
                          <a:cs typeface="Times New Roman"/>
                        </a:rPr>
                        <a:t> </a:t>
                      </a:r>
                      <a:r>
                        <a:rPr sz="1100" spc="-20" dirty="0">
                          <a:latin typeface="Times New Roman"/>
                          <a:cs typeface="Times New Roman"/>
                        </a:rPr>
                        <a:t>3.38%)</a:t>
                      </a:r>
                      <a:endParaRPr sz="1100">
                        <a:latin typeface="Times New Roman"/>
                        <a:cs typeface="Times New Roman"/>
                      </a:endParaRPr>
                    </a:p>
                  </a:txBody>
                  <a:tcPr marL="0" marR="0" marT="49587" marB="0"/>
                </a:tc>
              </a:tr>
              <a:tr h="225045">
                <a:tc>
                  <a:txBody>
                    <a:bodyPr/>
                    <a:lstStyle/>
                    <a:p>
                      <a:pPr marL="15240" algn="ctr">
                        <a:lnSpc>
                          <a:spcPct val="100000"/>
                        </a:lnSpc>
                        <a:spcBef>
                          <a:spcPts val="575"/>
                        </a:spcBef>
                      </a:pPr>
                      <a:r>
                        <a:rPr sz="1100" dirty="0">
                          <a:latin typeface="Arial"/>
                          <a:cs typeface="Arial"/>
                        </a:rPr>
                        <a:t>BMI</a:t>
                      </a:r>
                      <a:endParaRPr sz="1100">
                        <a:latin typeface="Arial"/>
                        <a:cs typeface="Arial"/>
                      </a:endParaRPr>
                    </a:p>
                  </a:txBody>
                  <a:tcPr marL="0" marR="0" marT="50915" marB="0"/>
                </a:tc>
                <a:tc>
                  <a:txBody>
                    <a:bodyPr/>
                    <a:lstStyle/>
                    <a:p>
                      <a:pPr marR="242570" algn="r">
                        <a:lnSpc>
                          <a:spcPct val="100000"/>
                        </a:lnSpc>
                        <a:spcBef>
                          <a:spcPts val="575"/>
                        </a:spcBef>
                      </a:pPr>
                      <a:r>
                        <a:rPr sz="1100" spc="-5" dirty="0">
                          <a:latin typeface="Times New Roman"/>
                          <a:cs typeface="Times New Roman"/>
                        </a:rPr>
                        <a:t>&gt;20</a:t>
                      </a:r>
                      <a:r>
                        <a:rPr sz="1100" spc="-130" dirty="0">
                          <a:latin typeface="Times New Roman"/>
                          <a:cs typeface="Times New Roman"/>
                        </a:rPr>
                        <a:t> </a:t>
                      </a:r>
                      <a:r>
                        <a:rPr sz="1100" spc="20" dirty="0">
                          <a:latin typeface="Arial"/>
                          <a:cs typeface="Arial"/>
                        </a:rPr>
                        <a:t>&lt;</a:t>
                      </a:r>
                      <a:r>
                        <a:rPr sz="1100" spc="-155" dirty="0">
                          <a:latin typeface="Arial"/>
                          <a:cs typeface="Arial"/>
                        </a:rPr>
                        <a:t> </a:t>
                      </a:r>
                      <a:r>
                        <a:rPr sz="1100" spc="35" dirty="0">
                          <a:latin typeface="Times New Roman"/>
                          <a:cs typeface="Times New Roman"/>
                        </a:rPr>
                        <a:t>30</a:t>
                      </a:r>
                      <a:endParaRPr sz="1100">
                        <a:latin typeface="Times New Roman"/>
                        <a:cs typeface="Times New Roman"/>
                      </a:endParaRPr>
                    </a:p>
                  </a:txBody>
                  <a:tcPr marL="0" marR="0" marT="50915" marB="0"/>
                </a:tc>
                <a:tc>
                  <a:txBody>
                    <a:bodyPr/>
                    <a:lstStyle/>
                    <a:p>
                      <a:pPr marL="248920">
                        <a:lnSpc>
                          <a:spcPct val="100000"/>
                        </a:lnSpc>
                        <a:spcBef>
                          <a:spcPts val="575"/>
                        </a:spcBef>
                      </a:pPr>
                      <a:r>
                        <a:rPr sz="1100" dirty="0">
                          <a:latin typeface="Times New Roman"/>
                          <a:cs typeface="Times New Roman"/>
                        </a:rPr>
                        <a:t>33(</a:t>
                      </a:r>
                      <a:r>
                        <a:rPr sz="1100" spc="-60" dirty="0">
                          <a:latin typeface="Times New Roman"/>
                          <a:cs typeface="Times New Roman"/>
                        </a:rPr>
                        <a:t> </a:t>
                      </a:r>
                      <a:r>
                        <a:rPr sz="1100" spc="-20" dirty="0">
                          <a:latin typeface="Times New Roman"/>
                          <a:cs typeface="Times New Roman"/>
                        </a:rPr>
                        <a:t>55.9%)</a:t>
                      </a:r>
                      <a:endParaRPr sz="1100">
                        <a:latin typeface="Times New Roman"/>
                        <a:cs typeface="Times New Roman"/>
                      </a:endParaRPr>
                    </a:p>
                  </a:txBody>
                  <a:tcPr marL="0" marR="0" marT="50915" marB="0"/>
                </a:tc>
                <a:tc>
                  <a:txBody>
                    <a:bodyPr/>
                    <a:lstStyle/>
                    <a:p>
                      <a:pPr marL="328930">
                        <a:lnSpc>
                          <a:spcPct val="100000"/>
                        </a:lnSpc>
                        <a:spcBef>
                          <a:spcPts val="575"/>
                        </a:spcBef>
                      </a:pPr>
                      <a:r>
                        <a:rPr sz="1100" spc="-5" dirty="0">
                          <a:latin typeface="Times New Roman"/>
                          <a:cs typeface="Times New Roman"/>
                        </a:rPr>
                        <a:t>34(57.62%)</a:t>
                      </a:r>
                      <a:endParaRPr sz="1100">
                        <a:latin typeface="Times New Roman"/>
                        <a:cs typeface="Times New Roman"/>
                      </a:endParaRPr>
                    </a:p>
                  </a:txBody>
                  <a:tcPr marL="0" marR="0" marT="50915" marB="0"/>
                </a:tc>
                <a:tc>
                  <a:txBody>
                    <a:bodyPr/>
                    <a:lstStyle/>
                    <a:p>
                      <a:pPr marR="24130" algn="r">
                        <a:lnSpc>
                          <a:spcPct val="100000"/>
                        </a:lnSpc>
                        <a:spcBef>
                          <a:spcPts val="575"/>
                        </a:spcBef>
                      </a:pPr>
                      <a:r>
                        <a:rPr sz="1100" spc="35" dirty="0">
                          <a:latin typeface="Times New Roman"/>
                          <a:cs typeface="Times New Roman"/>
                        </a:rPr>
                        <a:t>36</a:t>
                      </a:r>
                      <a:r>
                        <a:rPr sz="1100" spc="-80" dirty="0">
                          <a:latin typeface="Times New Roman"/>
                          <a:cs typeface="Times New Roman"/>
                        </a:rPr>
                        <a:t> </a:t>
                      </a:r>
                      <a:r>
                        <a:rPr sz="1100" spc="15" dirty="0">
                          <a:latin typeface="Times New Roman"/>
                          <a:cs typeface="Times New Roman"/>
                        </a:rPr>
                        <a:t>(61.01%)</a:t>
                      </a:r>
                      <a:endParaRPr sz="1100">
                        <a:latin typeface="Times New Roman"/>
                        <a:cs typeface="Times New Roman"/>
                      </a:endParaRPr>
                    </a:p>
                  </a:txBody>
                  <a:tcPr marL="0" marR="0" marT="50915" marB="0"/>
                </a:tc>
              </a:tr>
              <a:tr h="227503">
                <a:tc>
                  <a:txBody>
                    <a:bodyPr/>
                    <a:lstStyle/>
                    <a:p>
                      <a:pPr marL="24130" algn="ctr">
                        <a:lnSpc>
                          <a:spcPct val="100000"/>
                        </a:lnSpc>
                        <a:spcBef>
                          <a:spcPts val="605"/>
                        </a:spcBef>
                      </a:pPr>
                      <a:r>
                        <a:rPr sz="1100" dirty="0">
                          <a:latin typeface="Arial"/>
                          <a:cs typeface="Arial"/>
                        </a:rPr>
                        <a:t>BMI</a:t>
                      </a:r>
                      <a:endParaRPr sz="1100">
                        <a:latin typeface="Arial"/>
                        <a:cs typeface="Arial"/>
                      </a:endParaRPr>
                    </a:p>
                  </a:txBody>
                  <a:tcPr marL="0" marR="0" marT="53571" marB="0"/>
                </a:tc>
                <a:tc>
                  <a:txBody>
                    <a:bodyPr/>
                    <a:lstStyle/>
                    <a:p>
                      <a:pPr marL="177800">
                        <a:lnSpc>
                          <a:spcPct val="100000"/>
                        </a:lnSpc>
                        <a:spcBef>
                          <a:spcPts val="605"/>
                        </a:spcBef>
                      </a:pPr>
                      <a:r>
                        <a:rPr sz="1100" spc="-15" dirty="0">
                          <a:latin typeface="Times New Roman"/>
                          <a:cs typeface="Times New Roman"/>
                        </a:rPr>
                        <a:t>&gt;30 </a:t>
                      </a:r>
                      <a:r>
                        <a:rPr sz="1100" spc="-20" dirty="0">
                          <a:latin typeface="Arial"/>
                          <a:cs typeface="Arial"/>
                        </a:rPr>
                        <a:t>&lt;</a:t>
                      </a:r>
                      <a:r>
                        <a:rPr sz="1100" spc="-190" dirty="0">
                          <a:latin typeface="Arial"/>
                          <a:cs typeface="Arial"/>
                        </a:rPr>
                        <a:t> </a:t>
                      </a:r>
                      <a:r>
                        <a:rPr sz="1100" spc="-20" dirty="0">
                          <a:latin typeface="Times New Roman"/>
                          <a:cs typeface="Times New Roman"/>
                        </a:rPr>
                        <a:t>40</a:t>
                      </a:r>
                      <a:endParaRPr sz="1100">
                        <a:latin typeface="Times New Roman"/>
                        <a:cs typeface="Times New Roman"/>
                      </a:endParaRPr>
                    </a:p>
                  </a:txBody>
                  <a:tcPr marL="0" marR="0" marT="53571" marB="0"/>
                </a:tc>
                <a:tc>
                  <a:txBody>
                    <a:bodyPr/>
                    <a:lstStyle/>
                    <a:p>
                      <a:pPr marL="247650">
                        <a:lnSpc>
                          <a:spcPct val="100000"/>
                        </a:lnSpc>
                        <a:spcBef>
                          <a:spcPts val="570"/>
                        </a:spcBef>
                      </a:pPr>
                      <a:r>
                        <a:rPr sz="1100" dirty="0">
                          <a:latin typeface="Times New Roman"/>
                          <a:cs typeface="Times New Roman"/>
                        </a:rPr>
                        <a:t>15(25.42%)</a:t>
                      </a:r>
                      <a:endParaRPr sz="1100">
                        <a:latin typeface="Times New Roman"/>
                        <a:cs typeface="Times New Roman"/>
                      </a:endParaRPr>
                    </a:p>
                  </a:txBody>
                  <a:tcPr marL="0" marR="0" marT="50472" marB="0"/>
                </a:tc>
                <a:tc>
                  <a:txBody>
                    <a:bodyPr/>
                    <a:lstStyle/>
                    <a:p>
                      <a:pPr marL="332740">
                        <a:lnSpc>
                          <a:spcPct val="100000"/>
                        </a:lnSpc>
                        <a:spcBef>
                          <a:spcPts val="570"/>
                        </a:spcBef>
                      </a:pPr>
                      <a:r>
                        <a:rPr sz="1100" spc="5" dirty="0">
                          <a:latin typeface="Times New Roman"/>
                          <a:cs typeface="Times New Roman"/>
                        </a:rPr>
                        <a:t>16(27.11%)</a:t>
                      </a:r>
                      <a:endParaRPr sz="1100">
                        <a:latin typeface="Times New Roman"/>
                        <a:cs typeface="Times New Roman"/>
                      </a:endParaRPr>
                    </a:p>
                  </a:txBody>
                  <a:tcPr marL="0" marR="0" marT="50472" marB="0"/>
                </a:tc>
                <a:tc>
                  <a:txBody>
                    <a:bodyPr/>
                    <a:lstStyle/>
                    <a:p>
                      <a:pPr marR="45085" algn="r">
                        <a:lnSpc>
                          <a:spcPct val="100000"/>
                        </a:lnSpc>
                        <a:spcBef>
                          <a:spcPts val="570"/>
                        </a:spcBef>
                      </a:pPr>
                      <a:r>
                        <a:rPr sz="1100" spc="5" dirty="0">
                          <a:latin typeface="Times New Roman"/>
                          <a:cs typeface="Times New Roman"/>
                        </a:rPr>
                        <a:t>15</a:t>
                      </a:r>
                      <a:r>
                        <a:rPr sz="1100" spc="-10" dirty="0">
                          <a:latin typeface="Times New Roman"/>
                          <a:cs typeface="Times New Roman"/>
                        </a:rPr>
                        <a:t> (25.42%)</a:t>
                      </a:r>
                      <a:endParaRPr sz="1100">
                        <a:latin typeface="Times New Roman"/>
                        <a:cs typeface="Times New Roman"/>
                      </a:endParaRPr>
                    </a:p>
                  </a:txBody>
                  <a:tcPr marL="0" marR="0" marT="50472" marB="0"/>
                </a:tc>
              </a:tr>
              <a:tr h="166791">
                <a:tc>
                  <a:txBody>
                    <a:bodyPr/>
                    <a:lstStyle/>
                    <a:p>
                      <a:pPr marL="17145" algn="ctr">
                        <a:lnSpc>
                          <a:spcPct val="100000"/>
                        </a:lnSpc>
                        <a:spcBef>
                          <a:spcPts val="605"/>
                        </a:spcBef>
                      </a:pPr>
                      <a:r>
                        <a:rPr sz="1100" spc="-35" dirty="0">
                          <a:latin typeface="Arial"/>
                          <a:cs typeface="Arial"/>
                        </a:rPr>
                        <a:t>BMI</a:t>
                      </a:r>
                      <a:endParaRPr sz="1100">
                        <a:latin typeface="Arial"/>
                        <a:cs typeface="Arial"/>
                      </a:endParaRPr>
                    </a:p>
                  </a:txBody>
                  <a:tcPr marL="0" marR="0" marT="53571" marB="0"/>
                </a:tc>
                <a:tc>
                  <a:txBody>
                    <a:bodyPr/>
                    <a:lstStyle/>
                    <a:p>
                      <a:pPr marL="173355">
                        <a:lnSpc>
                          <a:spcPct val="100000"/>
                        </a:lnSpc>
                        <a:spcBef>
                          <a:spcPts val="605"/>
                        </a:spcBef>
                      </a:pPr>
                      <a:r>
                        <a:rPr sz="1100" spc="-5" dirty="0">
                          <a:latin typeface="Times New Roman"/>
                          <a:cs typeface="Times New Roman"/>
                        </a:rPr>
                        <a:t>&gt;40</a:t>
                      </a:r>
                      <a:endParaRPr sz="1100" dirty="0">
                        <a:latin typeface="Times New Roman"/>
                        <a:cs typeface="Times New Roman"/>
                      </a:endParaRPr>
                    </a:p>
                  </a:txBody>
                  <a:tcPr marL="0" marR="0" marT="53571" marB="0"/>
                </a:tc>
                <a:tc>
                  <a:txBody>
                    <a:bodyPr/>
                    <a:lstStyle/>
                    <a:p>
                      <a:pPr marL="320675">
                        <a:lnSpc>
                          <a:spcPct val="100000"/>
                        </a:lnSpc>
                        <a:spcBef>
                          <a:spcPts val="570"/>
                        </a:spcBef>
                      </a:pPr>
                      <a:r>
                        <a:rPr sz="1100" spc="40" dirty="0">
                          <a:latin typeface="Times New Roman"/>
                          <a:cs typeface="Times New Roman"/>
                        </a:rPr>
                        <a:t>7(11,8)</a:t>
                      </a:r>
                      <a:endParaRPr sz="1100">
                        <a:latin typeface="Times New Roman"/>
                        <a:cs typeface="Times New Roman"/>
                      </a:endParaRPr>
                    </a:p>
                  </a:txBody>
                  <a:tcPr marL="0" marR="0" marT="50472" marB="0"/>
                </a:tc>
                <a:tc>
                  <a:txBody>
                    <a:bodyPr/>
                    <a:lstStyle/>
                    <a:p>
                      <a:pPr marL="386715">
                        <a:lnSpc>
                          <a:spcPct val="100000"/>
                        </a:lnSpc>
                        <a:spcBef>
                          <a:spcPts val="605"/>
                        </a:spcBef>
                      </a:pPr>
                      <a:r>
                        <a:rPr sz="1100" spc="-5" dirty="0">
                          <a:latin typeface="Times New Roman"/>
                          <a:cs typeface="Times New Roman"/>
                        </a:rPr>
                        <a:t>6(10.16%)</a:t>
                      </a:r>
                      <a:endParaRPr sz="1100">
                        <a:latin typeface="Times New Roman"/>
                        <a:cs typeface="Times New Roman"/>
                      </a:endParaRPr>
                    </a:p>
                  </a:txBody>
                  <a:tcPr marL="0" marR="0" marT="53571" marB="0"/>
                </a:tc>
                <a:tc>
                  <a:txBody>
                    <a:bodyPr/>
                    <a:lstStyle/>
                    <a:p>
                      <a:pPr marR="40640" algn="r">
                        <a:lnSpc>
                          <a:spcPct val="100000"/>
                        </a:lnSpc>
                        <a:spcBef>
                          <a:spcPts val="570"/>
                        </a:spcBef>
                      </a:pPr>
                      <a:r>
                        <a:rPr sz="1100" spc="-10" dirty="0">
                          <a:latin typeface="Times New Roman"/>
                          <a:cs typeface="Times New Roman"/>
                        </a:rPr>
                        <a:t>6</a:t>
                      </a:r>
                      <a:r>
                        <a:rPr sz="1100" spc="-70" dirty="0">
                          <a:latin typeface="Times New Roman"/>
                          <a:cs typeface="Times New Roman"/>
                        </a:rPr>
                        <a:t> </a:t>
                      </a:r>
                      <a:r>
                        <a:rPr sz="1100" spc="-10" dirty="0">
                          <a:latin typeface="Times New Roman"/>
                          <a:cs typeface="Times New Roman"/>
                        </a:rPr>
                        <a:t>(10.16%)</a:t>
                      </a:r>
                      <a:endParaRPr sz="1100" dirty="0">
                        <a:latin typeface="Times New Roman"/>
                        <a:cs typeface="Times New Roman"/>
                      </a:endParaRPr>
                    </a:p>
                  </a:txBody>
                  <a:tcPr marL="0" marR="0" marT="50472" marB="0"/>
                </a:tc>
              </a:tr>
            </a:tbl>
          </a:graphicData>
        </a:graphic>
      </p:graphicFrame>
      <p:sp>
        <p:nvSpPr>
          <p:cNvPr id="6" name="Rectangle 5"/>
          <p:cNvSpPr/>
          <p:nvPr/>
        </p:nvSpPr>
        <p:spPr>
          <a:xfrm>
            <a:off x="533400" y="125939"/>
            <a:ext cx="7467600" cy="3985706"/>
          </a:xfrm>
          <a:prstGeom prst="rect">
            <a:avLst/>
          </a:prstGeom>
        </p:spPr>
        <p:txBody>
          <a:bodyPr wrap="square">
            <a:spAutoFit/>
          </a:bodyPr>
          <a:lstStyle/>
          <a:p>
            <a:r>
              <a:rPr lang="en-US" sz="1100" dirty="0">
                <a:latin typeface="Arial" panose="020B0604020202020204" pitchFamily="34" charset="0"/>
                <a:cs typeface="Arial" panose="020B0604020202020204" pitchFamily="34" charset="0"/>
              </a:rPr>
              <a:t>The same provider, the author of this report, conducted the motivational interviewing and problem solving therapy for this population during the first three sessions. Nurses assisted in the follow </a:t>
            </a:r>
            <a:r>
              <a:rPr lang="en-US" sz="1100" dirty="0" smtClean="0">
                <a:latin typeface="Arial" panose="020B0604020202020204" pitchFamily="34" charset="0"/>
                <a:cs typeface="Arial" panose="020B0604020202020204" pitchFamily="34" charset="0"/>
              </a:rPr>
              <a:t>up motivational </a:t>
            </a:r>
            <a:r>
              <a:rPr lang="en-US" sz="1100" dirty="0">
                <a:latin typeface="Arial" panose="020B0604020202020204" pitchFamily="34" charset="0"/>
                <a:cs typeface="Arial" panose="020B0604020202020204" pitchFamily="34" charset="0"/>
              </a:rPr>
              <a:t>interviewing during the next three sessions at which time this quality improvement project transitioned into a more focused project looking at each of the subpopulations identified</a:t>
            </a:r>
            <a:r>
              <a:rPr lang="en-US" sz="1100" dirty="0" smtClean="0">
                <a:latin typeface="Arial" panose="020B0604020202020204" pitchFamily="34" charset="0"/>
                <a:cs typeface="Arial" panose="020B0604020202020204" pitchFamily="34" charset="0"/>
              </a:rPr>
              <a:t>.</a:t>
            </a:r>
          </a:p>
          <a:p>
            <a:endParaRPr lang="en-US" sz="1100" dirty="0">
              <a:latin typeface="Arial" panose="020B0604020202020204" pitchFamily="34" charset="0"/>
              <a:cs typeface="Arial" panose="020B0604020202020204" pitchFamily="34" charset="0"/>
            </a:endParaRPr>
          </a:p>
          <a:p>
            <a:r>
              <a:rPr lang="en-US" sz="1100" dirty="0">
                <a:latin typeface="Arial" panose="020B0604020202020204" pitchFamily="34" charset="0"/>
                <a:cs typeface="Arial" panose="020B0604020202020204" pitchFamily="34" charset="0"/>
              </a:rPr>
              <a:t>Data for all members of the population was maintained in an anonymous registry that was shared with  Dr. Tanya Keeble, Psychiatrist from Spokane </a:t>
            </a:r>
            <a:r>
              <a:rPr lang="en-US" sz="1100" dirty="0" smtClean="0">
                <a:latin typeface="Arial" panose="020B0604020202020204" pitchFamily="34" charset="0"/>
                <a:cs typeface="Arial" panose="020B0604020202020204" pitchFamily="34" charset="0"/>
              </a:rPr>
              <a:t>, so </a:t>
            </a:r>
            <a:r>
              <a:rPr lang="en-US" sz="1100" dirty="0">
                <a:latin typeface="Arial" panose="020B0604020202020204" pitchFamily="34" charset="0"/>
                <a:cs typeface="Arial" panose="020B0604020202020204" pitchFamily="34" charset="0"/>
              </a:rPr>
              <a:t>that she might survey the registry and </a:t>
            </a:r>
            <a:r>
              <a:rPr lang="en-US" sz="1100" dirty="0" smtClean="0">
                <a:latin typeface="Arial" panose="020B0604020202020204" pitchFamily="34" charset="0"/>
                <a:cs typeface="Arial" panose="020B0604020202020204" pitchFamily="34" charset="0"/>
              </a:rPr>
              <a:t>make recommendations </a:t>
            </a:r>
            <a:r>
              <a:rPr lang="en-US" sz="1100" dirty="0">
                <a:latin typeface="Arial" panose="020B0604020202020204" pitchFamily="34" charset="0"/>
                <a:cs typeface="Arial" panose="020B0604020202020204" pitchFamily="34" charset="0"/>
              </a:rPr>
              <a:t>for targeted evidence- based treatments herself that the provider could introduce  immediately in the study process which was done in eight cases, or recommend that the patient's case  be boarded by the University of WA Consultation Panel concurrently which was done in three, cases  and/or expedite referral to a local Psychiatric Nurse Practitioner for shared management which, occurred  in twelve cases. </a:t>
            </a:r>
            <a:endParaRPr lang="en-US" sz="1100" dirty="0" smtClean="0">
              <a:latin typeface="Arial" panose="020B0604020202020204" pitchFamily="34" charset="0"/>
              <a:cs typeface="Arial" panose="020B0604020202020204" pitchFamily="34" charset="0"/>
            </a:endParaRPr>
          </a:p>
          <a:p>
            <a:endParaRPr lang="en-US" sz="1100" dirty="0">
              <a:latin typeface="Arial" panose="020B0604020202020204" pitchFamily="34" charset="0"/>
              <a:cs typeface="Arial" panose="020B0604020202020204" pitchFamily="34" charset="0"/>
            </a:endParaRPr>
          </a:p>
          <a:p>
            <a:r>
              <a:rPr lang="en-US" sz="1100" dirty="0" smtClean="0">
                <a:latin typeface="Arial" panose="020B0604020202020204" pitchFamily="34" charset="0"/>
                <a:cs typeface="Arial" panose="020B0604020202020204" pitchFamily="34" charset="0"/>
              </a:rPr>
              <a:t>This </a:t>
            </a:r>
            <a:r>
              <a:rPr lang="en-US" sz="1100" dirty="0">
                <a:latin typeface="Arial" panose="020B0604020202020204" pitchFamily="34" charset="0"/>
                <a:cs typeface="Arial" panose="020B0604020202020204" pitchFamily="34" charset="0"/>
              </a:rPr>
              <a:t>means that during the first six sessions of the Brief Treatment program 1, total of 24 cases (40.67%) were more intensively scrutinized by higher level care providers than routinely available to this population of 59 primary care patients of which 56 continued in the study for the full six sessions. </a:t>
            </a:r>
            <a:endParaRPr lang="en-US" sz="1100" dirty="0" smtClean="0">
              <a:latin typeface="Arial" panose="020B0604020202020204" pitchFamily="34" charset="0"/>
              <a:cs typeface="Arial" panose="020B0604020202020204" pitchFamily="34" charset="0"/>
            </a:endParaRPr>
          </a:p>
          <a:p>
            <a:endParaRPr lang="en-US" sz="1100" dirty="0">
              <a:latin typeface="Arial" panose="020B0604020202020204" pitchFamily="34" charset="0"/>
              <a:cs typeface="Arial" panose="020B0604020202020204" pitchFamily="34" charset="0"/>
            </a:endParaRPr>
          </a:p>
          <a:p>
            <a:r>
              <a:rPr lang="en-US" sz="1100" dirty="0" smtClean="0">
                <a:latin typeface="Arial" panose="020B0604020202020204" pitchFamily="34" charset="0"/>
                <a:cs typeface="Arial" panose="020B0604020202020204" pitchFamily="34" charset="0"/>
              </a:rPr>
              <a:t>All </a:t>
            </a:r>
            <a:r>
              <a:rPr lang="en-US" sz="1100" dirty="0">
                <a:latin typeface="Arial" panose="020B0604020202020204" pitchFamily="34" charset="0"/>
                <a:cs typeface="Arial" panose="020B0604020202020204" pitchFamily="34" charset="0"/>
              </a:rPr>
              <a:t>of the patients received serial assessments six </a:t>
            </a:r>
            <a:r>
              <a:rPr lang="en-US" sz="1100" dirty="0" smtClean="0">
                <a:latin typeface="Arial" panose="020B0604020202020204" pitchFamily="34" charset="0"/>
                <a:cs typeface="Arial" panose="020B0604020202020204" pitchFamily="34" charset="0"/>
              </a:rPr>
              <a:t> times, </a:t>
            </a:r>
            <a:r>
              <a:rPr lang="en-US" sz="1100" dirty="0">
                <a:latin typeface="Arial" panose="020B0604020202020204" pitchFamily="34" charset="0"/>
                <a:cs typeface="Arial" panose="020B0604020202020204" pitchFamily="34" charset="0"/>
              </a:rPr>
              <a:t>which they might not have received before including the PHQ9 and GAD7 so that their conditions of depression and anxiety might be considered in the context of their other classified problems. </a:t>
            </a:r>
            <a:endParaRPr lang="en-US" sz="1100" dirty="0" smtClean="0">
              <a:latin typeface="Arial" panose="020B0604020202020204" pitchFamily="34" charset="0"/>
              <a:cs typeface="Arial" panose="020B0604020202020204" pitchFamily="34" charset="0"/>
            </a:endParaRPr>
          </a:p>
          <a:p>
            <a:endParaRPr lang="en-US" sz="1100" dirty="0">
              <a:latin typeface="Arial" panose="020B0604020202020204" pitchFamily="34" charset="0"/>
              <a:cs typeface="Arial" panose="020B0604020202020204" pitchFamily="34" charset="0"/>
            </a:endParaRPr>
          </a:p>
          <a:p>
            <a:r>
              <a:rPr lang="en-US" sz="1100" dirty="0" smtClean="0">
                <a:latin typeface="Arial" panose="020B0604020202020204" pitchFamily="34" charset="0"/>
                <a:cs typeface="Arial" panose="020B0604020202020204" pitchFamily="34" charset="0"/>
              </a:rPr>
              <a:t>In </a:t>
            </a:r>
            <a:r>
              <a:rPr lang="en-US" sz="1100" dirty="0">
                <a:latin typeface="Arial" panose="020B0604020202020204" pitchFamily="34" charset="0"/>
                <a:cs typeface="Arial" panose="020B0604020202020204" pitchFamily="34" charset="0"/>
              </a:rPr>
              <a:t>general terms these classified 1, problems are low weight or obesity, depression, anxiety, tobacco smoking, cannabis smoking, alcohol use  disorder, low peak flow, low or high systolic, high diastolic and pain.</a:t>
            </a:r>
          </a:p>
          <a:p>
            <a:r>
              <a:rPr lang="en-US" sz="1100" dirty="0">
                <a:latin typeface="Arial" panose="020B0604020202020204" pitchFamily="34" charset="0"/>
                <a:cs typeface="Arial" panose="020B0604020202020204" pitchFamily="34" charset="0"/>
              </a:rPr>
              <a:t>For each classified sub- population the baseline data and the data after six sessions is presented as follows:</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866748" y="546060"/>
            <a:ext cx="4146279" cy="507831"/>
          </a:xfrm>
          <a:prstGeom prst="rect">
            <a:avLst/>
          </a:prstGeom>
        </p:spPr>
        <p:txBody>
          <a:bodyPr vert="horz" wrap="square" lIns="0" tIns="0" rIns="0" bIns="0" rtlCol="0">
            <a:spAutoFit/>
          </a:bodyPr>
          <a:lstStyle/>
          <a:p>
            <a:pPr marL="861060">
              <a:lnSpc>
                <a:spcPct val="100000"/>
              </a:lnSpc>
            </a:pPr>
            <a:r>
              <a:rPr sz="1100" dirty="0">
                <a:latin typeface="Arial"/>
                <a:cs typeface="Arial"/>
              </a:rPr>
              <a:t>DEPRESSION</a:t>
            </a:r>
          </a:p>
          <a:p>
            <a:pPr>
              <a:lnSpc>
                <a:spcPct val="100000"/>
              </a:lnSpc>
              <a:spcBef>
                <a:spcPts val="10"/>
              </a:spcBef>
            </a:pPr>
            <a:endParaRPr sz="1100" dirty="0">
              <a:latin typeface="Times New Roman"/>
              <a:cs typeface="Times New Roman"/>
            </a:endParaRPr>
          </a:p>
          <a:p>
            <a:pPr marL="12700">
              <a:lnSpc>
                <a:spcPct val="100000"/>
              </a:lnSpc>
              <a:spcBef>
                <a:spcPts val="5"/>
              </a:spcBef>
            </a:pPr>
            <a:r>
              <a:rPr sz="1100" dirty="0">
                <a:latin typeface="Times New Roman"/>
                <a:cs typeface="Times New Roman"/>
              </a:rPr>
              <a:t>Sub- populations </a:t>
            </a:r>
            <a:r>
              <a:rPr sz="1100" dirty="0">
                <a:latin typeface="Arial"/>
                <a:cs typeface="Arial"/>
              </a:rPr>
              <a:t>by PHQ9 </a:t>
            </a:r>
            <a:r>
              <a:rPr sz="1100" dirty="0">
                <a:latin typeface="Times New Roman"/>
                <a:cs typeface="Times New Roman"/>
              </a:rPr>
              <a:t>Scores at baseline, </a:t>
            </a:r>
            <a:r>
              <a:rPr sz="1100" dirty="0">
                <a:latin typeface="Arial"/>
                <a:cs typeface="Arial"/>
              </a:rPr>
              <a:t>3 </a:t>
            </a:r>
            <a:r>
              <a:rPr sz="1100" dirty="0">
                <a:latin typeface="Times New Roman"/>
                <a:cs typeface="Times New Roman"/>
              </a:rPr>
              <a:t>and </a:t>
            </a:r>
            <a:r>
              <a:rPr sz="1100" dirty="0">
                <a:latin typeface="Arial"/>
                <a:cs typeface="Arial"/>
              </a:rPr>
              <a:t>6 </a:t>
            </a:r>
            <a:r>
              <a:rPr sz="1100" dirty="0">
                <a:latin typeface="Times New Roman"/>
                <a:cs typeface="Times New Roman"/>
              </a:rPr>
              <a:t>sessions</a:t>
            </a:r>
          </a:p>
        </p:txBody>
      </p:sp>
      <p:graphicFrame>
        <p:nvGraphicFramePr>
          <p:cNvPr id="3" name="object 3"/>
          <p:cNvGraphicFramePr>
            <a:graphicFrameLocks noGrp="1"/>
          </p:cNvGraphicFramePr>
          <p:nvPr>
            <p:extLst>
              <p:ext uri="{D42A27DB-BD31-4B8C-83A1-F6EECF244321}">
                <p14:modId xmlns:p14="http://schemas.microsoft.com/office/powerpoint/2010/main" val="2987436952"/>
              </p:ext>
            </p:extLst>
          </p:nvPr>
        </p:nvGraphicFramePr>
        <p:xfrm>
          <a:off x="990600" y="1219200"/>
          <a:ext cx="5594385" cy="1070194"/>
        </p:xfrm>
        <a:graphic>
          <a:graphicData uri="http://schemas.openxmlformats.org/drawingml/2006/table">
            <a:tbl>
              <a:tblPr firstRow="1" bandRow="1">
                <a:tableStyleId>{2D5ABB26-0587-4C30-8999-92F81FD0307C}</a:tableStyleId>
              </a:tblPr>
              <a:tblGrid>
                <a:gridCol w="1366552"/>
                <a:gridCol w="1738935"/>
                <a:gridCol w="1439470"/>
                <a:gridCol w="1049428"/>
              </a:tblGrid>
              <a:tr h="161915">
                <a:tc>
                  <a:txBody>
                    <a:bodyPr/>
                    <a:lstStyle/>
                    <a:p>
                      <a:endParaRPr sz="1100">
                        <a:latin typeface="Times New Roman"/>
                        <a:cs typeface="Times New Roman"/>
                      </a:endParaRPr>
                    </a:p>
                  </a:txBody>
                  <a:tcPr marL="0" marR="0" marT="0" marB="0"/>
                </a:tc>
                <a:tc>
                  <a:txBody>
                    <a:bodyPr/>
                    <a:lstStyle/>
                    <a:p>
                      <a:pPr marR="411480" algn="r">
                        <a:lnSpc>
                          <a:spcPts val="1145"/>
                        </a:lnSpc>
                      </a:pPr>
                      <a:r>
                        <a:rPr sz="1100" dirty="0">
                          <a:latin typeface="Times New Roman"/>
                          <a:cs typeface="Times New Roman"/>
                        </a:rPr>
                        <a:t>Baseline</a:t>
                      </a:r>
                      <a:endParaRPr sz="1100">
                        <a:latin typeface="Times New Roman"/>
                        <a:cs typeface="Times New Roman"/>
                      </a:endParaRPr>
                    </a:p>
                  </a:txBody>
                  <a:tcPr marL="0" marR="0" marT="0" marB="0"/>
                </a:tc>
                <a:tc>
                  <a:txBody>
                    <a:bodyPr/>
                    <a:lstStyle/>
                    <a:p>
                      <a:pPr marL="369570">
                        <a:lnSpc>
                          <a:spcPts val="1145"/>
                        </a:lnSpc>
                      </a:pPr>
                      <a:r>
                        <a:rPr sz="1100" spc="15" dirty="0">
                          <a:latin typeface="Arial"/>
                          <a:cs typeface="Arial"/>
                        </a:rPr>
                        <a:t>3</a:t>
                      </a:r>
                      <a:r>
                        <a:rPr sz="1100" spc="-165" dirty="0">
                          <a:latin typeface="Arial"/>
                          <a:cs typeface="Arial"/>
                        </a:rPr>
                        <a:t> </a:t>
                      </a:r>
                      <a:r>
                        <a:rPr sz="1100" spc="25" dirty="0">
                          <a:latin typeface="Times New Roman"/>
                          <a:cs typeface="Times New Roman"/>
                        </a:rPr>
                        <a:t>sessions</a:t>
                      </a:r>
                      <a:endParaRPr sz="1100">
                        <a:latin typeface="Times New Roman"/>
                        <a:cs typeface="Times New Roman"/>
                      </a:endParaRPr>
                    </a:p>
                  </a:txBody>
                  <a:tcPr marL="0" marR="0" marT="0" marB="0"/>
                </a:tc>
                <a:tc>
                  <a:txBody>
                    <a:bodyPr/>
                    <a:lstStyle/>
                    <a:p>
                      <a:pPr marL="182880">
                        <a:lnSpc>
                          <a:spcPts val="1145"/>
                        </a:lnSpc>
                      </a:pPr>
                      <a:r>
                        <a:rPr sz="1100" spc="10" dirty="0">
                          <a:latin typeface="Arial"/>
                          <a:cs typeface="Arial"/>
                        </a:rPr>
                        <a:t>6</a:t>
                      </a:r>
                      <a:r>
                        <a:rPr sz="1100" spc="-160" dirty="0">
                          <a:latin typeface="Arial"/>
                          <a:cs typeface="Arial"/>
                        </a:rPr>
                        <a:t> </a:t>
                      </a:r>
                      <a:r>
                        <a:rPr sz="1100" spc="25" dirty="0">
                          <a:latin typeface="Times New Roman"/>
                          <a:cs typeface="Times New Roman"/>
                        </a:rPr>
                        <a:t>sessions</a:t>
                      </a:r>
                      <a:endParaRPr sz="1100">
                        <a:latin typeface="Times New Roman"/>
                        <a:cs typeface="Times New Roman"/>
                      </a:endParaRPr>
                    </a:p>
                  </a:txBody>
                  <a:tcPr marL="0" marR="0" marT="0" marB="0"/>
                </a:tc>
              </a:tr>
              <a:tr h="224652">
                <a:tc>
                  <a:txBody>
                    <a:bodyPr/>
                    <a:lstStyle/>
                    <a:p>
                      <a:pPr marL="36195">
                        <a:lnSpc>
                          <a:spcPct val="100000"/>
                        </a:lnSpc>
                        <a:spcBef>
                          <a:spcPts val="550"/>
                        </a:spcBef>
                      </a:pPr>
                      <a:r>
                        <a:rPr sz="1100" spc="-70" dirty="0">
                          <a:latin typeface="Arial"/>
                          <a:cs typeface="Arial"/>
                        </a:rPr>
                        <a:t>PHQ9</a:t>
                      </a:r>
                      <a:r>
                        <a:rPr sz="1100" spc="85" dirty="0">
                          <a:latin typeface="Arial"/>
                          <a:cs typeface="Arial"/>
                        </a:rPr>
                        <a:t> </a:t>
                      </a:r>
                      <a:r>
                        <a:rPr sz="1100" spc="20" dirty="0">
                          <a:latin typeface="Times New Roman"/>
                          <a:cs typeface="Times New Roman"/>
                        </a:rPr>
                        <a:t>5-10</a:t>
                      </a:r>
                      <a:endParaRPr sz="1100">
                        <a:latin typeface="Times New Roman"/>
                        <a:cs typeface="Times New Roman"/>
                      </a:endParaRPr>
                    </a:p>
                  </a:txBody>
                  <a:tcPr marL="0" marR="0" marT="48701" marB="0"/>
                </a:tc>
                <a:tc>
                  <a:txBody>
                    <a:bodyPr/>
                    <a:lstStyle/>
                    <a:p>
                      <a:pPr marR="361950" algn="r">
                        <a:lnSpc>
                          <a:spcPct val="100000"/>
                        </a:lnSpc>
                        <a:spcBef>
                          <a:spcPts val="635"/>
                        </a:spcBef>
                      </a:pPr>
                      <a:r>
                        <a:rPr sz="1100" spc="-15" dirty="0">
                          <a:latin typeface="Arial"/>
                          <a:cs typeface="Arial"/>
                        </a:rPr>
                        <a:t>20(</a:t>
                      </a:r>
                      <a:r>
                        <a:rPr sz="1100" spc="-95" dirty="0">
                          <a:latin typeface="Arial"/>
                          <a:cs typeface="Arial"/>
                        </a:rPr>
                        <a:t> </a:t>
                      </a:r>
                      <a:r>
                        <a:rPr sz="1100" spc="-35" dirty="0">
                          <a:latin typeface="Arial"/>
                          <a:cs typeface="Arial"/>
                        </a:rPr>
                        <a:t>33.89%)</a:t>
                      </a:r>
                      <a:endParaRPr sz="1100">
                        <a:latin typeface="Arial"/>
                        <a:cs typeface="Arial"/>
                      </a:endParaRPr>
                    </a:p>
                  </a:txBody>
                  <a:tcPr marL="0" marR="0" marT="56228" marB="0"/>
                </a:tc>
                <a:tc>
                  <a:txBody>
                    <a:bodyPr/>
                    <a:lstStyle/>
                    <a:p>
                      <a:pPr marR="158750" algn="r">
                        <a:lnSpc>
                          <a:spcPct val="100000"/>
                        </a:lnSpc>
                        <a:spcBef>
                          <a:spcPts val="635"/>
                        </a:spcBef>
                      </a:pPr>
                      <a:r>
                        <a:rPr sz="1100" spc="-5" dirty="0">
                          <a:latin typeface="Arial"/>
                          <a:cs typeface="Arial"/>
                        </a:rPr>
                        <a:t>24</a:t>
                      </a:r>
                      <a:r>
                        <a:rPr sz="1100" spc="-150" dirty="0">
                          <a:latin typeface="Arial"/>
                          <a:cs typeface="Arial"/>
                        </a:rPr>
                        <a:t> </a:t>
                      </a:r>
                      <a:r>
                        <a:rPr sz="1100" spc="-30" dirty="0">
                          <a:latin typeface="Arial"/>
                          <a:cs typeface="Arial"/>
                        </a:rPr>
                        <a:t>(40.67%)</a:t>
                      </a:r>
                      <a:endParaRPr sz="1100">
                        <a:latin typeface="Arial"/>
                        <a:cs typeface="Arial"/>
                      </a:endParaRPr>
                    </a:p>
                  </a:txBody>
                  <a:tcPr marL="0" marR="0" marT="56228" marB="0"/>
                </a:tc>
                <a:tc>
                  <a:txBody>
                    <a:bodyPr/>
                    <a:lstStyle/>
                    <a:p>
                      <a:pPr marL="157480">
                        <a:lnSpc>
                          <a:spcPct val="100000"/>
                        </a:lnSpc>
                        <a:spcBef>
                          <a:spcPts val="670"/>
                        </a:spcBef>
                      </a:pPr>
                      <a:r>
                        <a:rPr sz="1100" spc="15" dirty="0">
                          <a:latin typeface="Arial"/>
                          <a:cs typeface="Arial"/>
                        </a:rPr>
                        <a:t>26</a:t>
                      </a:r>
                      <a:r>
                        <a:rPr sz="1100" spc="-215" dirty="0">
                          <a:latin typeface="Arial"/>
                          <a:cs typeface="Arial"/>
                        </a:rPr>
                        <a:t> </a:t>
                      </a:r>
                      <a:r>
                        <a:rPr sz="1100" spc="5" dirty="0">
                          <a:latin typeface="Arial"/>
                          <a:cs typeface="Arial"/>
                        </a:rPr>
                        <a:t>( </a:t>
                      </a:r>
                      <a:r>
                        <a:rPr sz="1100" spc="-30" dirty="0">
                          <a:latin typeface="Arial"/>
                          <a:cs typeface="Arial"/>
                        </a:rPr>
                        <a:t>44.06%)</a:t>
                      </a:r>
                      <a:endParaRPr sz="1100">
                        <a:latin typeface="Arial"/>
                        <a:cs typeface="Arial"/>
                      </a:endParaRPr>
                    </a:p>
                  </a:txBody>
                  <a:tcPr marL="0" marR="0" marT="59327" marB="0"/>
                </a:tc>
              </a:tr>
              <a:tr h="222424">
                <a:tc>
                  <a:txBody>
                    <a:bodyPr/>
                    <a:lstStyle/>
                    <a:p>
                      <a:pPr marL="31750">
                        <a:lnSpc>
                          <a:spcPct val="100000"/>
                        </a:lnSpc>
                        <a:spcBef>
                          <a:spcPts val="555"/>
                        </a:spcBef>
                      </a:pPr>
                      <a:r>
                        <a:rPr sz="1100" spc="-65" dirty="0">
                          <a:latin typeface="Arial"/>
                          <a:cs typeface="Arial"/>
                        </a:rPr>
                        <a:t>PHQ9</a:t>
                      </a:r>
                      <a:r>
                        <a:rPr sz="1100" spc="-100" dirty="0">
                          <a:latin typeface="Arial"/>
                          <a:cs typeface="Arial"/>
                        </a:rPr>
                        <a:t> </a:t>
                      </a:r>
                      <a:r>
                        <a:rPr sz="1100" spc="-15" dirty="0">
                          <a:latin typeface="Arial"/>
                          <a:cs typeface="Arial"/>
                        </a:rPr>
                        <a:t>10-15</a:t>
                      </a:r>
                      <a:endParaRPr sz="1100">
                        <a:latin typeface="Arial"/>
                        <a:cs typeface="Arial"/>
                      </a:endParaRPr>
                    </a:p>
                  </a:txBody>
                  <a:tcPr marL="0" marR="0" marT="49144" marB="0"/>
                </a:tc>
                <a:tc>
                  <a:txBody>
                    <a:bodyPr/>
                    <a:lstStyle/>
                    <a:p>
                      <a:pPr marR="383540" algn="r">
                        <a:lnSpc>
                          <a:spcPct val="100000"/>
                        </a:lnSpc>
                        <a:spcBef>
                          <a:spcPts val="555"/>
                        </a:spcBef>
                      </a:pPr>
                      <a:r>
                        <a:rPr sz="1100" dirty="0">
                          <a:latin typeface="Arial"/>
                          <a:cs typeface="Arial"/>
                        </a:rPr>
                        <a:t>21(35.59%)</a:t>
                      </a:r>
                      <a:endParaRPr sz="1100">
                        <a:latin typeface="Arial"/>
                        <a:cs typeface="Arial"/>
                      </a:endParaRPr>
                    </a:p>
                  </a:txBody>
                  <a:tcPr marL="0" marR="0" marT="49144" marB="0"/>
                </a:tc>
                <a:tc>
                  <a:txBody>
                    <a:bodyPr/>
                    <a:lstStyle/>
                    <a:p>
                      <a:pPr marR="154305" algn="r">
                        <a:lnSpc>
                          <a:spcPct val="100000"/>
                        </a:lnSpc>
                        <a:spcBef>
                          <a:spcPts val="590"/>
                        </a:spcBef>
                      </a:pPr>
                      <a:r>
                        <a:rPr sz="1100" spc="-5" dirty="0">
                          <a:latin typeface="Arial"/>
                          <a:cs typeface="Arial"/>
                        </a:rPr>
                        <a:t>19</a:t>
                      </a:r>
                      <a:r>
                        <a:rPr sz="1100" spc="-105" dirty="0">
                          <a:latin typeface="Arial"/>
                          <a:cs typeface="Arial"/>
                        </a:rPr>
                        <a:t> </a:t>
                      </a:r>
                      <a:r>
                        <a:rPr sz="1100" spc="-30" dirty="0">
                          <a:latin typeface="Arial"/>
                          <a:cs typeface="Arial"/>
                        </a:rPr>
                        <a:t>(32.20%)</a:t>
                      </a:r>
                      <a:endParaRPr sz="1100">
                        <a:latin typeface="Arial"/>
                        <a:cs typeface="Arial"/>
                      </a:endParaRPr>
                    </a:p>
                  </a:txBody>
                  <a:tcPr marL="0" marR="0" marT="52243" marB="0"/>
                </a:tc>
                <a:tc>
                  <a:txBody>
                    <a:bodyPr/>
                    <a:lstStyle/>
                    <a:p>
                      <a:pPr marL="160655">
                        <a:lnSpc>
                          <a:spcPct val="100000"/>
                        </a:lnSpc>
                        <a:spcBef>
                          <a:spcPts val="625"/>
                        </a:spcBef>
                      </a:pPr>
                      <a:r>
                        <a:rPr sz="1100" spc="20" dirty="0">
                          <a:latin typeface="Arial"/>
                          <a:cs typeface="Arial"/>
                        </a:rPr>
                        <a:t>18</a:t>
                      </a:r>
                      <a:r>
                        <a:rPr sz="1100" spc="-195" dirty="0">
                          <a:latin typeface="Arial"/>
                          <a:cs typeface="Arial"/>
                        </a:rPr>
                        <a:t> </a:t>
                      </a:r>
                      <a:r>
                        <a:rPr sz="1100" spc="10" dirty="0">
                          <a:latin typeface="Arial"/>
                          <a:cs typeface="Arial"/>
                        </a:rPr>
                        <a:t>(30.50%)</a:t>
                      </a:r>
                      <a:endParaRPr sz="1100">
                        <a:latin typeface="Arial"/>
                        <a:cs typeface="Arial"/>
                      </a:endParaRPr>
                    </a:p>
                  </a:txBody>
                  <a:tcPr marL="0" marR="0" marT="55342" marB="0"/>
                </a:tc>
              </a:tr>
              <a:tr h="227090">
                <a:tc>
                  <a:txBody>
                    <a:bodyPr/>
                    <a:lstStyle/>
                    <a:p>
                      <a:pPr marL="36195">
                        <a:lnSpc>
                          <a:spcPct val="100000"/>
                        </a:lnSpc>
                        <a:spcBef>
                          <a:spcPts val="575"/>
                        </a:spcBef>
                      </a:pPr>
                      <a:r>
                        <a:rPr sz="1100" spc="-70" dirty="0">
                          <a:latin typeface="Arial"/>
                          <a:cs typeface="Arial"/>
                        </a:rPr>
                        <a:t>PHQ9</a:t>
                      </a:r>
                      <a:r>
                        <a:rPr sz="1100" spc="-150" dirty="0">
                          <a:latin typeface="Arial"/>
                          <a:cs typeface="Arial"/>
                        </a:rPr>
                        <a:t> </a:t>
                      </a:r>
                      <a:r>
                        <a:rPr sz="1100" spc="10" dirty="0">
                          <a:latin typeface="Arial"/>
                          <a:cs typeface="Arial"/>
                        </a:rPr>
                        <a:t>15-20</a:t>
                      </a:r>
                      <a:endParaRPr sz="1100">
                        <a:latin typeface="Arial"/>
                        <a:cs typeface="Arial"/>
                      </a:endParaRPr>
                    </a:p>
                  </a:txBody>
                  <a:tcPr marL="0" marR="0" marT="50915" marB="0"/>
                </a:tc>
                <a:tc>
                  <a:txBody>
                    <a:bodyPr/>
                    <a:lstStyle/>
                    <a:p>
                      <a:pPr marR="384810" algn="r">
                        <a:lnSpc>
                          <a:spcPct val="100000"/>
                        </a:lnSpc>
                        <a:spcBef>
                          <a:spcPts val="610"/>
                        </a:spcBef>
                      </a:pPr>
                      <a:r>
                        <a:rPr sz="1100" dirty="0">
                          <a:latin typeface="Arial"/>
                          <a:cs typeface="Arial"/>
                        </a:rPr>
                        <a:t>16(27.71%)</a:t>
                      </a:r>
                      <a:endParaRPr sz="1100">
                        <a:latin typeface="Arial"/>
                        <a:cs typeface="Arial"/>
                      </a:endParaRPr>
                    </a:p>
                  </a:txBody>
                  <a:tcPr marL="0" marR="0" marT="54014" marB="0"/>
                </a:tc>
                <a:tc>
                  <a:txBody>
                    <a:bodyPr/>
                    <a:lstStyle/>
                    <a:p>
                      <a:pPr marR="149860" algn="r">
                        <a:lnSpc>
                          <a:spcPct val="100000"/>
                        </a:lnSpc>
                        <a:spcBef>
                          <a:spcPts val="595"/>
                        </a:spcBef>
                      </a:pPr>
                      <a:r>
                        <a:rPr sz="1100" spc="-25" dirty="0">
                          <a:latin typeface="Times New Roman"/>
                          <a:cs typeface="Times New Roman"/>
                        </a:rPr>
                        <a:t>14</a:t>
                      </a:r>
                      <a:r>
                        <a:rPr sz="1100" spc="60" dirty="0">
                          <a:latin typeface="Times New Roman"/>
                          <a:cs typeface="Times New Roman"/>
                        </a:rPr>
                        <a:t> </a:t>
                      </a:r>
                      <a:r>
                        <a:rPr sz="1100" spc="-30" dirty="0">
                          <a:latin typeface="Arial"/>
                          <a:cs typeface="Arial"/>
                        </a:rPr>
                        <a:t>(23.72%)</a:t>
                      </a:r>
                      <a:endParaRPr sz="1100">
                        <a:latin typeface="Arial"/>
                        <a:cs typeface="Arial"/>
                      </a:endParaRPr>
                    </a:p>
                  </a:txBody>
                  <a:tcPr marL="0" marR="0" marT="52686" marB="0"/>
                </a:tc>
                <a:tc>
                  <a:txBody>
                    <a:bodyPr/>
                    <a:lstStyle/>
                    <a:p>
                      <a:pPr marL="160655">
                        <a:lnSpc>
                          <a:spcPct val="100000"/>
                        </a:lnSpc>
                        <a:spcBef>
                          <a:spcPts val="680"/>
                        </a:spcBef>
                      </a:pPr>
                      <a:r>
                        <a:rPr sz="1100" spc="-30" dirty="0">
                          <a:latin typeface="Arial"/>
                          <a:cs typeface="Arial"/>
                        </a:rPr>
                        <a:t>11</a:t>
                      </a:r>
                      <a:r>
                        <a:rPr sz="1100" spc="-55" dirty="0">
                          <a:latin typeface="Arial"/>
                          <a:cs typeface="Arial"/>
                        </a:rPr>
                        <a:t> </a:t>
                      </a:r>
                      <a:r>
                        <a:rPr sz="1100" spc="-25" dirty="0">
                          <a:latin typeface="Arial"/>
                          <a:cs typeface="Arial"/>
                        </a:rPr>
                        <a:t>(18.64%)</a:t>
                      </a:r>
                      <a:endParaRPr sz="1100">
                        <a:latin typeface="Arial"/>
                        <a:cs typeface="Arial"/>
                      </a:endParaRPr>
                    </a:p>
                  </a:txBody>
                  <a:tcPr marL="0" marR="0" marT="60212" marB="0"/>
                </a:tc>
              </a:tr>
              <a:tr h="164562">
                <a:tc>
                  <a:txBody>
                    <a:bodyPr/>
                    <a:lstStyle/>
                    <a:p>
                      <a:pPr marL="31750">
                        <a:lnSpc>
                          <a:spcPct val="100000"/>
                        </a:lnSpc>
                        <a:spcBef>
                          <a:spcPts val="575"/>
                        </a:spcBef>
                      </a:pPr>
                      <a:r>
                        <a:rPr sz="1100" spc="-10" dirty="0">
                          <a:latin typeface="Arial"/>
                          <a:cs typeface="Arial"/>
                        </a:rPr>
                        <a:t>PHQ920+</a:t>
                      </a:r>
                      <a:endParaRPr sz="1100">
                        <a:latin typeface="Arial"/>
                        <a:cs typeface="Arial"/>
                      </a:endParaRPr>
                    </a:p>
                  </a:txBody>
                  <a:tcPr marL="0" marR="0" marT="50915" marB="0"/>
                </a:tc>
                <a:tc>
                  <a:txBody>
                    <a:bodyPr/>
                    <a:lstStyle/>
                    <a:p>
                      <a:pPr marR="386080" algn="r">
                        <a:lnSpc>
                          <a:spcPct val="100000"/>
                        </a:lnSpc>
                        <a:spcBef>
                          <a:spcPts val="610"/>
                        </a:spcBef>
                      </a:pPr>
                      <a:r>
                        <a:rPr sz="1100" dirty="0">
                          <a:latin typeface="Arial"/>
                          <a:cs typeface="Arial"/>
                        </a:rPr>
                        <a:t>2(03.38%)</a:t>
                      </a:r>
                      <a:endParaRPr sz="1100">
                        <a:latin typeface="Arial"/>
                        <a:cs typeface="Arial"/>
                      </a:endParaRPr>
                    </a:p>
                  </a:txBody>
                  <a:tcPr marL="0" marR="0" marT="54014" marB="0"/>
                </a:tc>
                <a:tc>
                  <a:txBody>
                    <a:bodyPr/>
                    <a:lstStyle/>
                    <a:p>
                      <a:pPr marR="189865" algn="r">
                        <a:lnSpc>
                          <a:spcPct val="100000"/>
                        </a:lnSpc>
                        <a:spcBef>
                          <a:spcPts val="610"/>
                        </a:spcBef>
                      </a:pPr>
                      <a:r>
                        <a:rPr sz="1100" spc="5" dirty="0">
                          <a:latin typeface="Arial"/>
                          <a:cs typeface="Arial"/>
                        </a:rPr>
                        <a:t>2</a:t>
                      </a:r>
                      <a:r>
                        <a:rPr sz="1100" spc="-135" dirty="0">
                          <a:latin typeface="Arial"/>
                          <a:cs typeface="Arial"/>
                        </a:rPr>
                        <a:t> </a:t>
                      </a:r>
                      <a:r>
                        <a:rPr sz="1100" spc="-30" dirty="0">
                          <a:latin typeface="Arial"/>
                          <a:cs typeface="Arial"/>
                        </a:rPr>
                        <a:t>(03.38%)</a:t>
                      </a:r>
                      <a:endParaRPr sz="1100">
                        <a:latin typeface="Arial"/>
                        <a:cs typeface="Arial"/>
                      </a:endParaRPr>
                    </a:p>
                  </a:txBody>
                  <a:tcPr marL="0" marR="0" marT="54014" marB="0"/>
                </a:tc>
                <a:tc>
                  <a:txBody>
                    <a:bodyPr/>
                    <a:lstStyle/>
                    <a:p>
                      <a:pPr marL="219710">
                        <a:lnSpc>
                          <a:spcPct val="100000"/>
                        </a:lnSpc>
                        <a:spcBef>
                          <a:spcPts val="645"/>
                        </a:spcBef>
                      </a:pPr>
                      <a:r>
                        <a:rPr sz="1100" spc="5" dirty="0">
                          <a:latin typeface="Arial"/>
                          <a:cs typeface="Arial"/>
                        </a:rPr>
                        <a:t>2</a:t>
                      </a:r>
                      <a:r>
                        <a:rPr sz="1100" spc="-135" dirty="0">
                          <a:latin typeface="Arial"/>
                          <a:cs typeface="Arial"/>
                        </a:rPr>
                        <a:t> </a:t>
                      </a:r>
                      <a:r>
                        <a:rPr sz="1100" spc="-30" dirty="0">
                          <a:latin typeface="Arial"/>
                          <a:cs typeface="Arial"/>
                        </a:rPr>
                        <a:t>(03.38%)</a:t>
                      </a:r>
                      <a:endParaRPr sz="1100" dirty="0">
                        <a:latin typeface="Arial"/>
                        <a:cs typeface="Arial"/>
                      </a:endParaRPr>
                    </a:p>
                  </a:txBody>
                  <a:tcPr marL="0" marR="0" marT="57113" marB="0"/>
                </a:tc>
              </a:tr>
            </a:tbl>
          </a:graphicData>
        </a:graphic>
      </p:graphicFrame>
      <p:sp>
        <p:nvSpPr>
          <p:cNvPr id="4" name="object 4"/>
          <p:cNvSpPr txBox="1"/>
          <p:nvPr/>
        </p:nvSpPr>
        <p:spPr>
          <a:xfrm>
            <a:off x="1935051" y="3016055"/>
            <a:ext cx="4183005" cy="507831"/>
          </a:xfrm>
          <a:prstGeom prst="rect">
            <a:avLst/>
          </a:prstGeom>
        </p:spPr>
        <p:txBody>
          <a:bodyPr vert="horz" wrap="square" lIns="0" tIns="0" rIns="0" bIns="0" rtlCol="0">
            <a:spAutoFit/>
          </a:bodyPr>
          <a:lstStyle/>
          <a:p>
            <a:pPr marL="889000">
              <a:lnSpc>
                <a:spcPct val="100000"/>
              </a:lnSpc>
            </a:pPr>
            <a:r>
              <a:rPr sz="1100" dirty="0">
                <a:latin typeface="Arial"/>
                <a:cs typeface="Arial"/>
              </a:rPr>
              <a:t>ANXIETY</a:t>
            </a:r>
          </a:p>
          <a:p>
            <a:pPr>
              <a:lnSpc>
                <a:spcPct val="100000"/>
              </a:lnSpc>
              <a:spcBef>
                <a:spcPts val="10"/>
              </a:spcBef>
            </a:pPr>
            <a:endParaRPr sz="1100" dirty="0">
              <a:latin typeface="Times New Roman"/>
              <a:cs typeface="Times New Roman"/>
            </a:endParaRPr>
          </a:p>
          <a:p>
            <a:pPr marL="12700">
              <a:lnSpc>
                <a:spcPct val="100000"/>
              </a:lnSpc>
              <a:spcBef>
                <a:spcPts val="5"/>
              </a:spcBef>
            </a:pPr>
            <a:r>
              <a:rPr sz="1100" dirty="0">
                <a:latin typeface="Times New Roman"/>
                <a:cs typeface="Times New Roman"/>
              </a:rPr>
              <a:t>Sub· populations </a:t>
            </a:r>
            <a:r>
              <a:rPr sz="1100" dirty="0">
                <a:latin typeface="Arial"/>
                <a:cs typeface="Arial"/>
              </a:rPr>
              <a:t>by GAD7 </a:t>
            </a:r>
            <a:r>
              <a:rPr sz="1100" dirty="0">
                <a:latin typeface="Times New Roman"/>
                <a:cs typeface="Times New Roman"/>
              </a:rPr>
              <a:t>Scores at baseline, </a:t>
            </a:r>
            <a:r>
              <a:rPr sz="1100" dirty="0">
                <a:latin typeface="Arial"/>
                <a:cs typeface="Arial"/>
              </a:rPr>
              <a:t>3 </a:t>
            </a:r>
            <a:r>
              <a:rPr sz="1100" dirty="0">
                <a:latin typeface="Times New Roman"/>
                <a:cs typeface="Times New Roman"/>
              </a:rPr>
              <a:t>and </a:t>
            </a:r>
            <a:r>
              <a:rPr sz="1100" dirty="0">
                <a:latin typeface="Arial"/>
                <a:cs typeface="Arial"/>
              </a:rPr>
              <a:t>6 </a:t>
            </a:r>
            <a:r>
              <a:rPr sz="1100" dirty="0">
                <a:latin typeface="Times New Roman"/>
                <a:cs typeface="Times New Roman"/>
              </a:rPr>
              <a:t>sessions</a:t>
            </a:r>
          </a:p>
        </p:txBody>
      </p:sp>
      <p:graphicFrame>
        <p:nvGraphicFramePr>
          <p:cNvPr id="5" name="object 5"/>
          <p:cNvGraphicFramePr>
            <a:graphicFrameLocks noGrp="1"/>
          </p:cNvGraphicFramePr>
          <p:nvPr>
            <p:extLst>
              <p:ext uri="{D42A27DB-BD31-4B8C-83A1-F6EECF244321}">
                <p14:modId xmlns:p14="http://schemas.microsoft.com/office/powerpoint/2010/main" val="4029598684"/>
              </p:ext>
            </p:extLst>
          </p:nvPr>
        </p:nvGraphicFramePr>
        <p:xfrm>
          <a:off x="997790" y="3657600"/>
          <a:ext cx="5884193" cy="1064159"/>
        </p:xfrm>
        <a:graphic>
          <a:graphicData uri="http://schemas.openxmlformats.org/drawingml/2006/table">
            <a:tbl>
              <a:tblPr firstRow="1" bandRow="1">
                <a:tableStyleId>{2D5ABB26-0587-4C30-8999-92F81FD0307C}</a:tableStyleId>
              </a:tblPr>
              <a:tblGrid>
                <a:gridCol w="1420381"/>
                <a:gridCol w="1819860"/>
                <a:gridCol w="1529263"/>
                <a:gridCol w="1114689"/>
              </a:tblGrid>
              <a:tr h="167926">
                <a:tc>
                  <a:txBody>
                    <a:bodyPr/>
                    <a:lstStyle/>
                    <a:p>
                      <a:endParaRPr sz="1100" dirty="0">
                        <a:latin typeface="Times New Roman"/>
                        <a:cs typeface="Times New Roman"/>
                      </a:endParaRPr>
                    </a:p>
                  </a:txBody>
                  <a:tcPr marL="0" marR="0" marT="0" marB="0"/>
                </a:tc>
                <a:tc>
                  <a:txBody>
                    <a:bodyPr/>
                    <a:lstStyle/>
                    <a:p>
                      <a:pPr marL="586105">
                        <a:lnSpc>
                          <a:spcPts val="1180"/>
                        </a:lnSpc>
                      </a:pPr>
                      <a:r>
                        <a:rPr sz="1100" spc="-10" dirty="0">
                          <a:latin typeface="Times New Roman"/>
                          <a:cs typeface="Times New Roman"/>
                        </a:rPr>
                        <a:t>Baseline</a:t>
                      </a:r>
                      <a:endParaRPr sz="1100">
                        <a:latin typeface="Times New Roman"/>
                        <a:cs typeface="Times New Roman"/>
                      </a:endParaRPr>
                    </a:p>
                  </a:txBody>
                  <a:tcPr marL="0" marR="0" marT="0" marB="0"/>
                </a:tc>
                <a:tc>
                  <a:txBody>
                    <a:bodyPr/>
                    <a:lstStyle/>
                    <a:p>
                      <a:pPr marL="417195">
                        <a:lnSpc>
                          <a:spcPts val="1145"/>
                        </a:lnSpc>
                      </a:pPr>
                      <a:r>
                        <a:rPr sz="1100" spc="-30" dirty="0">
                          <a:latin typeface="Arial"/>
                          <a:cs typeface="Arial"/>
                        </a:rPr>
                        <a:t>3</a:t>
                      </a:r>
                      <a:r>
                        <a:rPr sz="1100" spc="-135" dirty="0">
                          <a:latin typeface="Arial"/>
                          <a:cs typeface="Arial"/>
                        </a:rPr>
                        <a:t> </a:t>
                      </a:r>
                      <a:r>
                        <a:rPr sz="1100" spc="25" dirty="0">
                          <a:latin typeface="Times New Roman"/>
                          <a:cs typeface="Times New Roman"/>
                        </a:rPr>
                        <a:t>sessions</a:t>
                      </a:r>
                      <a:endParaRPr sz="1100">
                        <a:latin typeface="Times New Roman"/>
                        <a:cs typeface="Times New Roman"/>
                      </a:endParaRPr>
                    </a:p>
                  </a:txBody>
                  <a:tcPr marL="0" marR="0" marT="0" marB="0"/>
                </a:tc>
                <a:tc>
                  <a:txBody>
                    <a:bodyPr/>
                    <a:lstStyle/>
                    <a:p>
                      <a:pPr marR="35560" algn="r">
                        <a:lnSpc>
                          <a:spcPts val="1145"/>
                        </a:lnSpc>
                      </a:pPr>
                      <a:r>
                        <a:rPr sz="1100" spc="35" dirty="0">
                          <a:latin typeface="Arial"/>
                          <a:cs typeface="Arial"/>
                        </a:rPr>
                        <a:t>6</a:t>
                      </a:r>
                      <a:r>
                        <a:rPr sz="1100" spc="-170" dirty="0">
                          <a:latin typeface="Arial"/>
                          <a:cs typeface="Arial"/>
                        </a:rPr>
                        <a:t> </a:t>
                      </a:r>
                      <a:r>
                        <a:rPr sz="1100" spc="25" dirty="0">
                          <a:latin typeface="Times New Roman"/>
                          <a:cs typeface="Times New Roman"/>
                        </a:rPr>
                        <a:t>sessions</a:t>
                      </a:r>
                      <a:endParaRPr sz="1100">
                        <a:latin typeface="Times New Roman"/>
                        <a:cs typeface="Times New Roman"/>
                      </a:endParaRPr>
                    </a:p>
                  </a:txBody>
                  <a:tcPr marL="0" marR="0" marT="0" marB="0"/>
                </a:tc>
              </a:tr>
              <a:tr h="223306">
                <a:tc>
                  <a:txBody>
                    <a:bodyPr/>
                    <a:lstStyle/>
                    <a:p>
                      <a:pPr marL="36195">
                        <a:lnSpc>
                          <a:spcPct val="100000"/>
                        </a:lnSpc>
                        <a:spcBef>
                          <a:spcPts val="600"/>
                        </a:spcBef>
                      </a:pPr>
                      <a:r>
                        <a:rPr sz="1100" spc="-45" dirty="0">
                          <a:latin typeface="Arial"/>
                          <a:cs typeface="Arial"/>
                        </a:rPr>
                        <a:t>GAD7 </a:t>
                      </a:r>
                      <a:r>
                        <a:rPr sz="1100" spc="80" dirty="0">
                          <a:latin typeface="Arial"/>
                          <a:cs typeface="Arial"/>
                        </a:rPr>
                        <a:t> </a:t>
                      </a:r>
                      <a:r>
                        <a:rPr sz="1100" dirty="0">
                          <a:latin typeface="Arial"/>
                          <a:cs typeface="Arial"/>
                        </a:rPr>
                        <a:t>5·10</a:t>
                      </a:r>
                      <a:endParaRPr sz="1100">
                        <a:latin typeface="Arial"/>
                        <a:cs typeface="Arial"/>
                      </a:endParaRPr>
                    </a:p>
                  </a:txBody>
                  <a:tcPr marL="0" marR="0" marT="53128" marB="0"/>
                </a:tc>
                <a:tc>
                  <a:txBody>
                    <a:bodyPr/>
                    <a:lstStyle/>
                    <a:p>
                      <a:pPr marR="408940" algn="r">
                        <a:lnSpc>
                          <a:spcPct val="100000"/>
                        </a:lnSpc>
                        <a:spcBef>
                          <a:spcPts val="600"/>
                        </a:spcBef>
                      </a:pPr>
                      <a:r>
                        <a:rPr sz="1100" dirty="0">
                          <a:latin typeface="Arial"/>
                          <a:cs typeface="Arial"/>
                        </a:rPr>
                        <a:t>12(20.33%)</a:t>
                      </a:r>
                      <a:endParaRPr sz="1100">
                        <a:latin typeface="Arial"/>
                        <a:cs typeface="Arial"/>
                      </a:endParaRPr>
                    </a:p>
                  </a:txBody>
                  <a:tcPr marL="0" marR="0" marT="53128" marB="0"/>
                </a:tc>
                <a:tc>
                  <a:txBody>
                    <a:bodyPr/>
                    <a:lstStyle/>
                    <a:p>
                      <a:pPr marL="403860">
                        <a:lnSpc>
                          <a:spcPct val="100000"/>
                        </a:lnSpc>
                        <a:spcBef>
                          <a:spcPts val="600"/>
                        </a:spcBef>
                      </a:pPr>
                      <a:r>
                        <a:rPr sz="1100" spc="-5" dirty="0">
                          <a:latin typeface="Arial"/>
                          <a:cs typeface="Arial"/>
                        </a:rPr>
                        <a:t>15(</a:t>
                      </a:r>
                      <a:r>
                        <a:rPr sz="1100" spc="-35" dirty="0">
                          <a:latin typeface="Arial"/>
                          <a:cs typeface="Arial"/>
                        </a:rPr>
                        <a:t> 25.42%)</a:t>
                      </a:r>
                      <a:endParaRPr sz="1100">
                        <a:latin typeface="Arial"/>
                        <a:cs typeface="Arial"/>
                      </a:endParaRPr>
                    </a:p>
                  </a:txBody>
                  <a:tcPr marL="0" marR="0" marT="53128" marB="0"/>
                </a:tc>
                <a:tc>
                  <a:txBody>
                    <a:bodyPr/>
                    <a:lstStyle/>
                    <a:p>
                      <a:pPr marR="24130" algn="r">
                        <a:lnSpc>
                          <a:spcPct val="100000"/>
                        </a:lnSpc>
                        <a:spcBef>
                          <a:spcPts val="600"/>
                        </a:spcBef>
                      </a:pPr>
                      <a:r>
                        <a:rPr sz="1100" spc="-5" dirty="0">
                          <a:latin typeface="Arial"/>
                          <a:cs typeface="Arial"/>
                        </a:rPr>
                        <a:t>20</a:t>
                      </a:r>
                      <a:r>
                        <a:rPr sz="1100" spc="-114" dirty="0">
                          <a:latin typeface="Arial"/>
                          <a:cs typeface="Arial"/>
                        </a:rPr>
                        <a:t> </a:t>
                      </a:r>
                      <a:r>
                        <a:rPr sz="1100" dirty="0">
                          <a:latin typeface="Arial"/>
                          <a:cs typeface="Arial"/>
                        </a:rPr>
                        <a:t>(33.89%)</a:t>
                      </a:r>
                      <a:endParaRPr sz="1100">
                        <a:latin typeface="Arial"/>
                        <a:cs typeface="Arial"/>
                      </a:endParaRPr>
                    </a:p>
                  </a:txBody>
                  <a:tcPr marL="0" marR="0" marT="53128" marB="0"/>
                </a:tc>
              </a:tr>
              <a:tr h="222424">
                <a:tc>
                  <a:txBody>
                    <a:bodyPr/>
                    <a:lstStyle/>
                    <a:p>
                      <a:pPr marL="36195">
                        <a:lnSpc>
                          <a:spcPct val="100000"/>
                        </a:lnSpc>
                        <a:spcBef>
                          <a:spcPts val="610"/>
                        </a:spcBef>
                      </a:pPr>
                      <a:r>
                        <a:rPr sz="1100" spc="-10" dirty="0">
                          <a:latin typeface="Arial"/>
                          <a:cs typeface="Arial"/>
                        </a:rPr>
                        <a:t>GAD710-15</a:t>
                      </a:r>
                      <a:endParaRPr sz="1100">
                        <a:latin typeface="Arial"/>
                        <a:cs typeface="Arial"/>
                      </a:endParaRPr>
                    </a:p>
                  </a:txBody>
                  <a:tcPr marL="0" marR="0" marT="54014" marB="0"/>
                </a:tc>
                <a:tc>
                  <a:txBody>
                    <a:bodyPr/>
                    <a:lstStyle/>
                    <a:p>
                      <a:pPr marR="400050" algn="r">
                        <a:lnSpc>
                          <a:spcPct val="100000"/>
                        </a:lnSpc>
                        <a:spcBef>
                          <a:spcPts val="610"/>
                        </a:spcBef>
                      </a:pPr>
                      <a:r>
                        <a:rPr sz="1100" dirty="0">
                          <a:latin typeface="Arial"/>
                          <a:cs typeface="Arial"/>
                        </a:rPr>
                        <a:t>30(50.85%)</a:t>
                      </a:r>
                      <a:endParaRPr sz="1100">
                        <a:latin typeface="Arial"/>
                        <a:cs typeface="Arial"/>
                      </a:endParaRPr>
                    </a:p>
                  </a:txBody>
                  <a:tcPr marL="0" marR="0" marT="54014" marB="0"/>
                </a:tc>
                <a:tc>
                  <a:txBody>
                    <a:bodyPr/>
                    <a:lstStyle/>
                    <a:p>
                      <a:pPr marL="412750">
                        <a:lnSpc>
                          <a:spcPct val="100000"/>
                        </a:lnSpc>
                        <a:spcBef>
                          <a:spcPts val="610"/>
                        </a:spcBef>
                      </a:pPr>
                      <a:r>
                        <a:rPr sz="1100" spc="-25" dirty="0">
                          <a:latin typeface="Arial"/>
                          <a:cs typeface="Arial"/>
                        </a:rPr>
                        <a:t>33(55.93%)</a:t>
                      </a:r>
                      <a:endParaRPr sz="1100">
                        <a:latin typeface="Arial"/>
                        <a:cs typeface="Arial"/>
                      </a:endParaRPr>
                    </a:p>
                  </a:txBody>
                  <a:tcPr marL="0" marR="0" marT="54014" marB="0"/>
                </a:tc>
                <a:tc>
                  <a:txBody>
                    <a:bodyPr/>
                    <a:lstStyle/>
                    <a:p>
                      <a:pPr marL="225425">
                        <a:lnSpc>
                          <a:spcPct val="100000"/>
                        </a:lnSpc>
                        <a:spcBef>
                          <a:spcPts val="610"/>
                        </a:spcBef>
                      </a:pPr>
                      <a:r>
                        <a:rPr sz="1100" spc="20" dirty="0">
                          <a:latin typeface="Arial"/>
                          <a:cs typeface="Arial"/>
                        </a:rPr>
                        <a:t>30</a:t>
                      </a:r>
                      <a:r>
                        <a:rPr sz="1100" spc="-155" dirty="0">
                          <a:latin typeface="Arial"/>
                          <a:cs typeface="Arial"/>
                        </a:rPr>
                        <a:t> </a:t>
                      </a:r>
                      <a:r>
                        <a:rPr sz="1100" spc="-30" dirty="0">
                          <a:latin typeface="Arial"/>
                          <a:cs typeface="Arial"/>
                        </a:rPr>
                        <a:t>(50.84%)</a:t>
                      </a:r>
                      <a:endParaRPr sz="1100">
                        <a:latin typeface="Arial"/>
                        <a:cs typeface="Arial"/>
                      </a:endParaRPr>
                    </a:p>
                  </a:txBody>
                  <a:tcPr marL="0" marR="0" marT="54014" marB="0"/>
                </a:tc>
              </a:tr>
              <a:tr h="223979">
                <a:tc>
                  <a:txBody>
                    <a:bodyPr/>
                    <a:lstStyle/>
                    <a:p>
                      <a:pPr marL="31750">
                        <a:lnSpc>
                          <a:spcPct val="100000"/>
                        </a:lnSpc>
                        <a:spcBef>
                          <a:spcPts val="590"/>
                        </a:spcBef>
                      </a:pPr>
                      <a:r>
                        <a:rPr sz="1100" spc="-5" dirty="0">
                          <a:latin typeface="Arial"/>
                          <a:cs typeface="Arial"/>
                        </a:rPr>
                        <a:t>GAD715-20</a:t>
                      </a:r>
                      <a:endParaRPr sz="1100">
                        <a:latin typeface="Arial"/>
                        <a:cs typeface="Arial"/>
                      </a:endParaRPr>
                    </a:p>
                  </a:txBody>
                  <a:tcPr marL="0" marR="0" marT="52243" marB="0"/>
                </a:tc>
                <a:tc>
                  <a:txBody>
                    <a:bodyPr/>
                    <a:lstStyle/>
                    <a:p>
                      <a:pPr marR="404495" algn="r">
                        <a:lnSpc>
                          <a:spcPct val="100000"/>
                        </a:lnSpc>
                        <a:spcBef>
                          <a:spcPts val="590"/>
                        </a:spcBef>
                      </a:pPr>
                      <a:r>
                        <a:rPr sz="1100" dirty="0">
                          <a:latin typeface="Arial"/>
                          <a:cs typeface="Arial"/>
                        </a:rPr>
                        <a:t>15(25.49%)</a:t>
                      </a:r>
                      <a:endParaRPr sz="1100">
                        <a:latin typeface="Arial"/>
                        <a:cs typeface="Arial"/>
                      </a:endParaRPr>
                    </a:p>
                  </a:txBody>
                  <a:tcPr marL="0" marR="0" marT="52243" marB="0"/>
                </a:tc>
                <a:tc>
                  <a:txBody>
                    <a:bodyPr/>
                    <a:lstStyle/>
                    <a:p>
                      <a:pPr marL="408305">
                        <a:lnSpc>
                          <a:spcPct val="100000"/>
                        </a:lnSpc>
                        <a:spcBef>
                          <a:spcPts val="590"/>
                        </a:spcBef>
                      </a:pPr>
                      <a:r>
                        <a:rPr sz="1100" spc="-25" dirty="0">
                          <a:latin typeface="Arial"/>
                          <a:cs typeface="Arial"/>
                        </a:rPr>
                        <a:t>10(16.94%)</a:t>
                      </a:r>
                      <a:endParaRPr sz="1100">
                        <a:latin typeface="Arial"/>
                        <a:cs typeface="Arial"/>
                      </a:endParaRPr>
                    </a:p>
                  </a:txBody>
                  <a:tcPr marL="0" marR="0" marT="52243" marB="0"/>
                </a:tc>
                <a:tc>
                  <a:txBody>
                    <a:bodyPr/>
                    <a:lstStyle/>
                    <a:p>
                      <a:pPr marR="59055" algn="r">
                        <a:lnSpc>
                          <a:spcPct val="100000"/>
                        </a:lnSpc>
                        <a:spcBef>
                          <a:spcPts val="590"/>
                        </a:spcBef>
                      </a:pPr>
                      <a:r>
                        <a:rPr sz="1100" spc="55" dirty="0">
                          <a:latin typeface="Arial"/>
                          <a:cs typeface="Arial"/>
                        </a:rPr>
                        <a:t>9</a:t>
                      </a:r>
                      <a:r>
                        <a:rPr sz="1100" spc="-135" dirty="0">
                          <a:latin typeface="Arial"/>
                          <a:cs typeface="Arial"/>
                        </a:rPr>
                        <a:t> </a:t>
                      </a:r>
                      <a:r>
                        <a:rPr sz="1100" spc="-30" dirty="0">
                          <a:latin typeface="Arial"/>
                          <a:cs typeface="Arial"/>
                        </a:rPr>
                        <a:t>(15.25%)</a:t>
                      </a:r>
                      <a:endParaRPr sz="1100" dirty="0">
                        <a:latin typeface="Arial"/>
                        <a:cs typeface="Arial"/>
                      </a:endParaRPr>
                    </a:p>
                  </a:txBody>
                  <a:tcPr marL="0" marR="0" marT="52243" marB="0"/>
                </a:tc>
              </a:tr>
              <a:tr h="166118">
                <a:tc>
                  <a:txBody>
                    <a:bodyPr/>
                    <a:lstStyle/>
                    <a:p>
                      <a:pPr marL="36195">
                        <a:lnSpc>
                          <a:spcPct val="100000"/>
                        </a:lnSpc>
                        <a:spcBef>
                          <a:spcPts val="665"/>
                        </a:spcBef>
                      </a:pPr>
                      <a:r>
                        <a:rPr sz="1100" spc="-50" dirty="0">
                          <a:latin typeface="Arial"/>
                          <a:cs typeface="Arial"/>
                        </a:rPr>
                        <a:t>GAD7</a:t>
                      </a:r>
                      <a:r>
                        <a:rPr sz="1100" spc="-114" dirty="0">
                          <a:latin typeface="Arial"/>
                          <a:cs typeface="Arial"/>
                        </a:rPr>
                        <a:t> </a:t>
                      </a:r>
                      <a:r>
                        <a:rPr sz="1100" spc="-15" dirty="0">
                          <a:latin typeface="Arial"/>
                          <a:cs typeface="Arial"/>
                        </a:rPr>
                        <a:t>20+</a:t>
                      </a:r>
                      <a:endParaRPr sz="1100">
                        <a:latin typeface="Arial"/>
                        <a:cs typeface="Arial"/>
                      </a:endParaRPr>
                    </a:p>
                  </a:txBody>
                  <a:tcPr marL="0" marR="0" marT="58884" marB="0"/>
                </a:tc>
                <a:tc>
                  <a:txBody>
                    <a:bodyPr/>
                    <a:lstStyle/>
                    <a:p>
                      <a:pPr marR="396240" algn="r">
                        <a:lnSpc>
                          <a:spcPct val="100000"/>
                        </a:lnSpc>
                        <a:spcBef>
                          <a:spcPts val="625"/>
                        </a:spcBef>
                      </a:pPr>
                      <a:r>
                        <a:rPr sz="1100" dirty="0">
                          <a:latin typeface="Arial"/>
                          <a:cs typeface="Arial"/>
                        </a:rPr>
                        <a:t>2(03.38%)</a:t>
                      </a:r>
                      <a:endParaRPr sz="1100">
                        <a:latin typeface="Arial"/>
                        <a:cs typeface="Arial"/>
                      </a:endParaRPr>
                    </a:p>
                  </a:txBody>
                  <a:tcPr marL="0" marR="0" marT="55342" marB="0"/>
                </a:tc>
                <a:tc>
                  <a:txBody>
                    <a:bodyPr/>
                    <a:lstStyle/>
                    <a:p>
                      <a:pPr marL="480059">
                        <a:lnSpc>
                          <a:spcPct val="100000"/>
                        </a:lnSpc>
                        <a:spcBef>
                          <a:spcPts val="625"/>
                        </a:spcBef>
                      </a:pPr>
                      <a:r>
                        <a:rPr sz="1100" spc="-15" dirty="0">
                          <a:latin typeface="Arial"/>
                          <a:cs typeface="Arial"/>
                        </a:rPr>
                        <a:t>1(01.69%</a:t>
                      </a:r>
                      <a:endParaRPr sz="1100">
                        <a:latin typeface="Arial"/>
                        <a:cs typeface="Arial"/>
                      </a:endParaRPr>
                    </a:p>
                  </a:txBody>
                  <a:tcPr marL="0" marR="0" marT="55342" marB="0"/>
                </a:tc>
                <a:tc>
                  <a:txBody>
                    <a:bodyPr/>
                    <a:lstStyle/>
                    <a:p>
                      <a:pPr marR="41275" algn="r">
                        <a:lnSpc>
                          <a:spcPct val="100000"/>
                        </a:lnSpc>
                        <a:spcBef>
                          <a:spcPts val="665"/>
                        </a:spcBef>
                      </a:pPr>
                      <a:r>
                        <a:rPr sz="1100" spc="-15" dirty="0">
                          <a:latin typeface="Arial"/>
                          <a:cs typeface="Arial"/>
                        </a:rPr>
                        <a:t>0</a:t>
                      </a:r>
                      <a:r>
                        <a:rPr sz="1100" spc="-105" dirty="0">
                          <a:latin typeface="Arial"/>
                          <a:cs typeface="Arial"/>
                        </a:rPr>
                        <a:t> </a:t>
                      </a:r>
                      <a:r>
                        <a:rPr sz="1100" spc="-30" dirty="0">
                          <a:latin typeface="Arial"/>
                          <a:cs typeface="Arial"/>
                        </a:rPr>
                        <a:t>(00.00%)</a:t>
                      </a:r>
                      <a:endParaRPr sz="1100" dirty="0">
                        <a:latin typeface="Arial"/>
                        <a:cs typeface="Arial"/>
                      </a:endParaRPr>
                    </a:p>
                  </a:txBody>
                  <a:tcPr marL="0" marR="0" marT="58884" marB="0"/>
                </a:tc>
              </a:tr>
            </a:tbl>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951901" y="556143"/>
            <a:ext cx="4451329" cy="507831"/>
          </a:xfrm>
          <a:prstGeom prst="rect">
            <a:avLst/>
          </a:prstGeom>
        </p:spPr>
        <p:txBody>
          <a:bodyPr vert="horz" wrap="square" lIns="0" tIns="0" rIns="0" bIns="0" rtlCol="0">
            <a:spAutoFit/>
          </a:bodyPr>
          <a:lstStyle/>
          <a:p>
            <a:pPr marL="605790">
              <a:lnSpc>
                <a:spcPct val="100000"/>
              </a:lnSpc>
            </a:pPr>
            <a:r>
              <a:rPr sz="1100" dirty="0">
                <a:latin typeface="Arial"/>
                <a:cs typeface="Arial"/>
              </a:rPr>
              <a:t>TOBACCO SMOKING/ NICOTINE  </a:t>
            </a:r>
            <a:r>
              <a:rPr sz="1100" dirty="0">
                <a:latin typeface="Times New Roman"/>
                <a:cs typeface="Times New Roman"/>
              </a:rPr>
              <a:t>mg/day</a:t>
            </a:r>
          </a:p>
          <a:p>
            <a:pPr>
              <a:lnSpc>
                <a:spcPct val="100000"/>
              </a:lnSpc>
              <a:spcBef>
                <a:spcPts val="35"/>
              </a:spcBef>
            </a:pPr>
            <a:endParaRPr sz="1100" dirty="0">
              <a:latin typeface="Times New Roman"/>
              <a:cs typeface="Times New Roman"/>
            </a:endParaRPr>
          </a:p>
          <a:p>
            <a:pPr marL="12700">
              <a:lnSpc>
                <a:spcPct val="100000"/>
              </a:lnSpc>
            </a:pPr>
            <a:r>
              <a:rPr sz="1100" dirty="0">
                <a:latin typeface="Arial"/>
                <a:cs typeface="Arial"/>
              </a:rPr>
              <a:t>Sub· populations of tobacco smokers at baseline and at 6 sessions</a:t>
            </a:r>
          </a:p>
        </p:txBody>
      </p:sp>
      <p:graphicFrame>
        <p:nvGraphicFramePr>
          <p:cNvPr id="3" name="object 3"/>
          <p:cNvGraphicFramePr>
            <a:graphicFrameLocks noGrp="1"/>
          </p:cNvGraphicFramePr>
          <p:nvPr>
            <p:extLst>
              <p:ext uri="{D42A27DB-BD31-4B8C-83A1-F6EECF244321}">
                <p14:modId xmlns:p14="http://schemas.microsoft.com/office/powerpoint/2010/main" val="3536940783"/>
              </p:ext>
            </p:extLst>
          </p:nvPr>
        </p:nvGraphicFramePr>
        <p:xfrm>
          <a:off x="990600" y="1295400"/>
          <a:ext cx="6080352" cy="1060768"/>
        </p:xfrm>
        <a:graphic>
          <a:graphicData uri="http://schemas.openxmlformats.org/drawingml/2006/table">
            <a:tbl>
              <a:tblPr firstRow="1" bandRow="1">
                <a:tableStyleId>{2D5ABB26-0587-4C30-8999-92F81FD0307C}</a:tableStyleId>
              </a:tblPr>
              <a:tblGrid>
                <a:gridCol w="947930"/>
                <a:gridCol w="1068002"/>
                <a:gridCol w="1546279"/>
                <a:gridCol w="1458290"/>
                <a:gridCol w="1059851"/>
              </a:tblGrid>
              <a:tr h="168266">
                <a:tc gridSpan="2">
                  <a:txBody>
                    <a:bodyPr/>
                    <a:lstStyle/>
                    <a:p>
                      <a:endParaRPr sz="1100">
                        <a:latin typeface="Arial"/>
                        <a:cs typeface="Arial"/>
                      </a:endParaRPr>
                    </a:p>
                  </a:txBody>
                  <a:tcPr marL="0" marR="0" marT="0" marB="0"/>
                </a:tc>
                <a:tc hMerge="1">
                  <a:txBody>
                    <a:bodyPr/>
                    <a:lstStyle/>
                    <a:p>
                      <a:endParaRPr/>
                    </a:p>
                  </a:txBody>
                  <a:tcPr marL="0" marR="0" marT="0" marB="0"/>
                </a:tc>
                <a:tc>
                  <a:txBody>
                    <a:bodyPr/>
                    <a:lstStyle/>
                    <a:p>
                      <a:pPr marL="177165">
                        <a:lnSpc>
                          <a:spcPts val="1160"/>
                        </a:lnSpc>
                      </a:pPr>
                      <a:r>
                        <a:rPr sz="1100" spc="-45" dirty="0">
                          <a:latin typeface="Arial"/>
                          <a:cs typeface="Arial"/>
                        </a:rPr>
                        <a:t>Baseline</a:t>
                      </a:r>
                      <a:endParaRPr sz="1100">
                        <a:latin typeface="Arial"/>
                        <a:cs typeface="Arial"/>
                      </a:endParaRPr>
                    </a:p>
                  </a:txBody>
                  <a:tcPr marL="0" marR="0" marT="0" marB="0"/>
                </a:tc>
                <a:tc>
                  <a:txBody>
                    <a:bodyPr/>
                    <a:lstStyle/>
                    <a:p>
                      <a:pPr marR="193675" algn="r">
                        <a:lnSpc>
                          <a:spcPts val="1160"/>
                        </a:lnSpc>
                      </a:pPr>
                      <a:r>
                        <a:rPr sz="1100" spc="-25" dirty="0">
                          <a:latin typeface="Arial"/>
                          <a:cs typeface="Arial"/>
                        </a:rPr>
                        <a:t>3</a:t>
                      </a:r>
                      <a:r>
                        <a:rPr sz="1100" spc="-100" dirty="0">
                          <a:latin typeface="Arial"/>
                          <a:cs typeface="Arial"/>
                        </a:rPr>
                        <a:t> </a:t>
                      </a:r>
                      <a:r>
                        <a:rPr sz="1100" spc="-60" dirty="0">
                          <a:latin typeface="Arial"/>
                          <a:cs typeface="Arial"/>
                        </a:rPr>
                        <a:t>sessions</a:t>
                      </a:r>
                      <a:endParaRPr sz="1100">
                        <a:latin typeface="Arial"/>
                        <a:cs typeface="Arial"/>
                      </a:endParaRPr>
                    </a:p>
                  </a:txBody>
                  <a:tcPr marL="0" marR="0" marT="0" marB="0"/>
                </a:tc>
                <a:tc>
                  <a:txBody>
                    <a:bodyPr/>
                    <a:lstStyle/>
                    <a:p>
                      <a:pPr marL="148590">
                        <a:lnSpc>
                          <a:spcPts val="1195"/>
                        </a:lnSpc>
                      </a:pPr>
                      <a:r>
                        <a:rPr sz="1100" spc="50" dirty="0">
                          <a:latin typeface="Times New Roman"/>
                          <a:cs typeface="Times New Roman"/>
                        </a:rPr>
                        <a:t>6</a:t>
                      </a:r>
                      <a:r>
                        <a:rPr sz="1100" spc="-125" dirty="0">
                          <a:latin typeface="Times New Roman"/>
                          <a:cs typeface="Times New Roman"/>
                        </a:rPr>
                        <a:t> </a:t>
                      </a:r>
                      <a:r>
                        <a:rPr sz="1100" spc="-65" dirty="0">
                          <a:latin typeface="Arial"/>
                          <a:cs typeface="Arial"/>
                        </a:rPr>
                        <a:t>sessions</a:t>
                      </a:r>
                      <a:endParaRPr sz="1100">
                        <a:latin typeface="Arial"/>
                        <a:cs typeface="Arial"/>
                      </a:endParaRPr>
                    </a:p>
                  </a:txBody>
                  <a:tcPr marL="0" marR="0" marT="0" marB="0"/>
                </a:tc>
              </a:tr>
              <a:tr h="225597">
                <a:tc>
                  <a:txBody>
                    <a:bodyPr/>
                    <a:lstStyle/>
                    <a:p>
                      <a:pPr marL="36195">
                        <a:lnSpc>
                          <a:spcPct val="100000"/>
                        </a:lnSpc>
                        <a:spcBef>
                          <a:spcPts val="605"/>
                        </a:spcBef>
                      </a:pPr>
                      <a:r>
                        <a:rPr sz="1100" spc="-105" dirty="0">
                          <a:latin typeface="Arial"/>
                          <a:cs typeface="Arial"/>
                        </a:rPr>
                        <a:t>TOB</a:t>
                      </a:r>
                      <a:r>
                        <a:rPr sz="1100" spc="-160" dirty="0">
                          <a:latin typeface="Arial"/>
                          <a:cs typeface="Arial"/>
                        </a:rPr>
                        <a:t> </a:t>
                      </a:r>
                      <a:r>
                        <a:rPr sz="1100" spc="-10" dirty="0">
                          <a:latin typeface="Arial"/>
                          <a:cs typeface="Arial"/>
                        </a:rPr>
                        <a:t>nicotine</a:t>
                      </a:r>
                      <a:endParaRPr sz="1100">
                        <a:latin typeface="Arial"/>
                        <a:cs typeface="Arial"/>
                      </a:endParaRPr>
                    </a:p>
                  </a:txBody>
                  <a:tcPr marL="0" marR="0" marT="53571" marB="0"/>
                </a:tc>
                <a:tc>
                  <a:txBody>
                    <a:bodyPr/>
                    <a:lstStyle/>
                    <a:p>
                      <a:pPr marL="76200">
                        <a:lnSpc>
                          <a:spcPct val="100000"/>
                        </a:lnSpc>
                        <a:spcBef>
                          <a:spcPts val="605"/>
                        </a:spcBef>
                      </a:pPr>
                      <a:r>
                        <a:rPr sz="1100" spc="20" dirty="0">
                          <a:latin typeface="Times New Roman"/>
                          <a:cs typeface="Times New Roman"/>
                        </a:rPr>
                        <a:t>0-7</a:t>
                      </a:r>
                      <a:r>
                        <a:rPr sz="1100" spc="165" dirty="0">
                          <a:latin typeface="Times New Roman"/>
                          <a:cs typeface="Times New Roman"/>
                        </a:rPr>
                        <a:t> </a:t>
                      </a:r>
                      <a:r>
                        <a:rPr sz="1100" spc="-20" dirty="0">
                          <a:latin typeface="Arial"/>
                          <a:cs typeface="Arial"/>
                        </a:rPr>
                        <a:t>mg/day</a:t>
                      </a:r>
                      <a:endParaRPr sz="1100">
                        <a:latin typeface="Arial"/>
                        <a:cs typeface="Arial"/>
                      </a:endParaRPr>
                    </a:p>
                  </a:txBody>
                  <a:tcPr marL="0" marR="0" marT="53571" marB="0"/>
                </a:tc>
                <a:tc>
                  <a:txBody>
                    <a:bodyPr/>
                    <a:lstStyle/>
                    <a:p>
                      <a:pPr marL="162560">
                        <a:lnSpc>
                          <a:spcPct val="100000"/>
                        </a:lnSpc>
                        <a:spcBef>
                          <a:spcPts val="605"/>
                        </a:spcBef>
                      </a:pPr>
                      <a:r>
                        <a:rPr sz="1100" spc="5" dirty="0">
                          <a:latin typeface="Times New Roman"/>
                          <a:cs typeface="Times New Roman"/>
                        </a:rPr>
                        <a:t>19(</a:t>
                      </a:r>
                      <a:r>
                        <a:rPr sz="1100" spc="-55" dirty="0">
                          <a:latin typeface="Times New Roman"/>
                          <a:cs typeface="Times New Roman"/>
                        </a:rPr>
                        <a:t> </a:t>
                      </a:r>
                      <a:r>
                        <a:rPr sz="1100" spc="30" dirty="0">
                          <a:latin typeface="Times New Roman"/>
                          <a:cs typeface="Times New Roman"/>
                        </a:rPr>
                        <a:t>32.20%)</a:t>
                      </a:r>
                      <a:endParaRPr sz="1100">
                        <a:latin typeface="Times New Roman"/>
                        <a:cs typeface="Times New Roman"/>
                      </a:endParaRPr>
                    </a:p>
                  </a:txBody>
                  <a:tcPr marL="0" marR="0" marT="53571" marB="0"/>
                </a:tc>
                <a:tc>
                  <a:txBody>
                    <a:bodyPr/>
                    <a:lstStyle/>
                    <a:p>
                      <a:pPr marR="150495" algn="r">
                        <a:lnSpc>
                          <a:spcPct val="100000"/>
                        </a:lnSpc>
                        <a:spcBef>
                          <a:spcPts val="570"/>
                        </a:spcBef>
                      </a:pPr>
                      <a:r>
                        <a:rPr sz="1100" dirty="0">
                          <a:latin typeface="Times New Roman"/>
                          <a:cs typeface="Times New Roman"/>
                        </a:rPr>
                        <a:t>25(42.37%)</a:t>
                      </a:r>
                      <a:endParaRPr sz="1100">
                        <a:latin typeface="Times New Roman"/>
                        <a:cs typeface="Times New Roman"/>
                      </a:endParaRPr>
                    </a:p>
                  </a:txBody>
                  <a:tcPr marL="0" marR="0" marT="50472" marB="0"/>
                </a:tc>
                <a:tc>
                  <a:txBody>
                    <a:bodyPr/>
                    <a:lstStyle/>
                    <a:p>
                      <a:pPr marL="165100">
                        <a:lnSpc>
                          <a:spcPct val="100000"/>
                        </a:lnSpc>
                        <a:spcBef>
                          <a:spcPts val="570"/>
                        </a:spcBef>
                      </a:pPr>
                      <a:r>
                        <a:rPr sz="1100" spc="35" dirty="0">
                          <a:latin typeface="Times New Roman"/>
                          <a:cs typeface="Times New Roman"/>
                        </a:rPr>
                        <a:t>28</a:t>
                      </a:r>
                      <a:r>
                        <a:rPr sz="1100" spc="-170" dirty="0">
                          <a:latin typeface="Times New Roman"/>
                          <a:cs typeface="Times New Roman"/>
                        </a:rPr>
                        <a:t> </a:t>
                      </a:r>
                      <a:r>
                        <a:rPr sz="1100" spc="-5" dirty="0">
                          <a:latin typeface="Times New Roman"/>
                          <a:cs typeface="Times New Roman"/>
                        </a:rPr>
                        <a:t>(47.74%)</a:t>
                      </a:r>
                      <a:endParaRPr sz="1100">
                        <a:latin typeface="Times New Roman"/>
                        <a:cs typeface="Times New Roman"/>
                      </a:endParaRPr>
                    </a:p>
                  </a:txBody>
                  <a:tcPr marL="0" marR="0" marT="50472" marB="0"/>
                </a:tc>
              </a:tr>
              <a:tr h="224693">
                <a:tc>
                  <a:txBody>
                    <a:bodyPr/>
                    <a:lstStyle/>
                    <a:p>
                      <a:pPr marL="36195">
                        <a:lnSpc>
                          <a:spcPct val="100000"/>
                        </a:lnSpc>
                        <a:spcBef>
                          <a:spcPts val="560"/>
                        </a:spcBef>
                      </a:pPr>
                      <a:r>
                        <a:rPr sz="1100" spc="-105" dirty="0">
                          <a:latin typeface="Arial"/>
                          <a:cs typeface="Arial"/>
                        </a:rPr>
                        <a:t>TOB</a:t>
                      </a:r>
                      <a:r>
                        <a:rPr sz="1100" spc="-160" dirty="0">
                          <a:latin typeface="Arial"/>
                          <a:cs typeface="Arial"/>
                        </a:rPr>
                        <a:t> </a:t>
                      </a:r>
                      <a:r>
                        <a:rPr sz="1100" spc="-10" dirty="0">
                          <a:latin typeface="Arial"/>
                          <a:cs typeface="Arial"/>
                        </a:rPr>
                        <a:t>nicotine</a:t>
                      </a:r>
                      <a:endParaRPr sz="1100">
                        <a:latin typeface="Arial"/>
                        <a:cs typeface="Arial"/>
                      </a:endParaRPr>
                    </a:p>
                  </a:txBody>
                  <a:tcPr marL="0" marR="0" marT="49587" marB="0"/>
                </a:tc>
                <a:tc>
                  <a:txBody>
                    <a:bodyPr/>
                    <a:lstStyle/>
                    <a:p>
                      <a:pPr marL="49530">
                        <a:lnSpc>
                          <a:spcPct val="100000"/>
                        </a:lnSpc>
                        <a:spcBef>
                          <a:spcPts val="560"/>
                        </a:spcBef>
                      </a:pPr>
                      <a:r>
                        <a:rPr sz="1100" spc="10" dirty="0">
                          <a:latin typeface="Times New Roman"/>
                          <a:cs typeface="Times New Roman"/>
                        </a:rPr>
                        <a:t>7·14mg</a:t>
                      </a:r>
                      <a:r>
                        <a:rPr sz="1100" spc="-45" dirty="0">
                          <a:latin typeface="Times New Roman"/>
                          <a:cs typeface="Times New Roman"/>
                        </a:rPr>
                        <a:t> </a:t>
                      </a:r>
                      <a:r>
                        <a:rPr sz="1100" dirty="0">
                          <a:latin typeface="Arial"/>
                          <a:cs typeface="Arial"/>
                        </a:rPr>
                        <a:t>/day</a:t>
                      </a:r>
                      <a:endParaRPr sz="1100">
                        <a:latin typeface="Arial"/>
                        <a:cs typeface="Arial"/>
                      </a:endParaRPr>
                    </a:p>
                  </a:txBody>
                  <a:tcPr marL="0" marR="0" marT="49587" marB="0"/>
                </a:tc>
                <a:tc>
                  <a:txBody>
                    <a:bodyPr/>
                    <a:lstStyle/>
                    <a:p>
                      <a:pPr marL="179705">
                        <a:lnSpc>
                          <a:spcPct val="100000"/>
                        </a:lnSpc>
                        <a:spcBef>
                          <a:spcPts val="560"/>
                        </a:spcBef>
                      </a:pPr>
                      <a:r>
                        <a:rPr sz="1100" spc="-5" dirty="0">
                          <a:latin typeface="Times New Roman"/>
                          <a:cs typeface="Times New Roman"/>
                        </a:rPr>
                        <a:t>22(37.28%)</a:t>
                      </a:r>
                      <a:endParaRPr sz="1100">
                        <a:latin typeface="Times New Roman"/>
                        <a:cs typeface="Times New Roman"/>
                      </a:endParaRPr>
                    </a:p>
                  </a:txBody>
                  <a:tcPr marL="0" marR="0" marT="49587" marB="0"/>
                </a:tc>
                <a:tc>
                  <a:txBody>
                    <a:bodyPr/>
                    <a:lstStyle/>
                    <a:p>
                      <a:pPr marR="142240" algn="r">
                        <a:lnSpc>
                          <a:spcPct val="100000"/>
                        </a:lnSpc>
                        <a:spcBef>
                          <a:spcPts val="595"/>
                        </a:spcBef>
                      </a:pPr>
                      <a:r>
                        <a:rPr sz="1100" dirty="0">
                          <a:latin typeface="Times New Roman"/>
                          <a:cs typeface="Times New Roman"/>
                        </a:rPr>
                        <a:t>21(35.59%)</a:t>
                      </a:r>
                      <a:endParaRPr sz="1100">
                        <a:latin typeface="Times New Roman"/>
                        <a:cs typeface="Times New Roman"/>
                      </a:endParaRPr>
                    </a:p>
                  </a:txBody>
                  <a:tcPr marL="0" marR="0" marT="52686" marB="0"/>
                </a:tc>
                <a:tc>
                  <a:txBody>
                    <a:bodyPr/>
                    <a:lstStyle/>
                    <a:p>
                      <a:pPr marL="170815">
                        <a:lnSpc>
                          <a:spcPct val="100000"/>
                        </a:lnSpc>
                        <a:spcBef>
                          <a:spcPts val="595"/>
                        </a:spcBef>
                      </a:pPr>
                      <a:r>
                        <a:rPr sz="1100" spc="25" dirty="0">
                          <a:latin typeface="Times New Roman"/>
                          <a:cs typeface="Times New Roman"/>
                        </a:rPr>
                        <a:t>W(33.89%)</a:t>
                      </a:r>
                      <a:endParaRPr sz="1100">
                        <a:latin typeface="Times New Roman"/>
                        <a:cs typeface="Times New Roman"/>
                      </a:endParaRPr>
                    </a:p>
                  </a:txBody>
                  <a:tcPr marL="0" marR="0" marT="52686" marB="0"/>
                </a:tc>
              </a:tr>
              <a:tr h="221886">
                <a:tc gridSpan="2">
                  <a:txBody>
                    <a:bodyPr/>
                    <a:lstStyle/>
                    <a:p>
                      <a:pPr marL="31750">
                        <a:lnSpc>
                          <a:spcPct val="100000"/>
                        </a:lnSpc>
                        <a:spcBef>
                          <a:spcPts val="560"/>
                        </a:spcBef>
                      </a:pPr>
                      <a:r>
                        <a:rPr sz="1100" spc="-105" dirty="0">
                          <a:latin typeface="Arial"/>
                          <a:cs typeface="Arial"/>
                        </a:rPr>
                        <a:t>TOB </a:t>
                      </a:r>
                      <a:r>
                        <a:rPr sz="1100" spc="-10" dirty="0">
                          <a:latin typeface="Arial"/>
                          <a:cs typeface="Arial"/>
                        </a:rPr>
                        <a:t>nicotine</a:t>
                      </a:r>
                      <a:r>
                        <a:rPr sz="1100" spc="-125" dirty="0">
                          <a:latin typeface="Arial"/>
                          <a:cs typeface="Arial"/>
                        </a:rPr>
                        <a:t> </a:t>
                      </a:r>
                      <a:r>
                        <a:rPr sz="1100" spc="30" dirty="0">
                          <a:latin typeface="Times New Roman"/>
                          <a:cs typeface="Times New Roman"/>
                        </a:rPr>
                        <a:t>14-21mg/day</a:t>
                      </a:r>
                      <a:endParaRPr sz="1100">
                        <a:latin typeface="Times New Roman"/>
                        <a:cs typeface="Times New Roman"/>
                      </a:endParaRPr>
                    </a:p>
                  </a:txBody>
                  <a:tcPr marL="0" marR="0" marT="49587" marB="0"/>
                </a:tc>
                <a:tc hMerge="1">
                  <a:txBody>
                    <a:bodyPr/>
                    <a:lstStyle/>
                    <a:p>
                      <a:endParaRPr/>
                    </a:p>
                  </a:txBody>
                  <a:tcPr marL="0" marR="0" marT="0" marB="0"/>
                </a:tc>
                <a:tc>
                  <a:txBody>
                    <a:bodyPr/>
                    <a:lstStyle/>
                    <a:p>
                      <a:pPr marL="139700">
                        <a:lnSpc>
                          <a:spcPct val="100000"/>
                        </a:lnSpc>
                        <a:spcBef>
                          <a:spcPts val="545"/>
                        </a:spcBef>
                      </a:pPr>
                      <a:r>
                        <a:rPr sz="1100" spc="45" dirty="0">
                          <a:latin typeface="Times New Roman"/>
                          <a:cs typeface="Times New Roman"/>
                        </a:rPr>
                        <a:t>17</a:t>
                      </a:r>
                      <a:r>
                        <a:rPr sz="1100" spc="-150" dirty="0">
                          <a:latin typeface="Times New Roman"/>
                          <a:cs typeface="Times New Roman"/>
                        </a:rPr>
                        <a:t> </a:t>
                      </a:r>
                      <a:r>
                        <a:rPr sz="1100" spc="-5" dirty="0">
                          <a:latin typeface="Times New Roman"/>
                          <a:cs typeface="Times New Roman"/>
                        </a:rPr>
                        <a:t>(28.81%)</a:t>
                      </a:r>
                      <a:endParaRPr sz="1100">
                        <a:latin typeface="Times New Roman"/>
                        <a:cs typeface="Times New Roman"/>
                      </a:endParaRPr>
                    </a:p>
                  </a:txBody>
                  <a:tcPr marL="0" marR="0" marT="48258" marB="0"/>
                </a:tc>
                <a:tc>
                  <a:txBody>
                    <a:bodyPr/>
                    <a:lstStyle/>
                    <a:p>
                      <a:pPr marR="144780" algn="r">
                        <a:lnSpc>
                          <a:spcPct val="100000"/>
                        </a:lnSpc>
                        <a:spcBef>
                          <a:spcPts val="560"/>
                        </a:spcBef>
                      </a:pPr>
                      <a:r>
                        <a:rPr sz="1100" dirty="0">
                          <a:latin typeface="Times New Roman"/>
                          <a:cs typeface="Times New Roman"/>
                        </a:rPr>
                        <a:t>12(20.33%)</a:t>
                      </a:r>
                      <a:endParaRPr sz="1100">
                        <a:latin typeface="Times New Roman"/>
                        <a:cs typeface="Times New Roman"/>
                      </a:endParaRPr>
                    </a:p>
                  </a:txBody>
                  <a:tcPr marL="0" marR="0" marT="49587" marB="0"/>
                </a:tc>
                <a:tc>
                  <a:txBody>
                    <a:bodyPr/>
                    <a:lstStyle/>
                    <a:p>
                      <a:pPr marR="24130" algn="r">
                        <a:lnSpc>
                          <a:spcPct val="100000"/>
                        </a:lnSpc>
                        <a:spcBef>
                          <a:spcPts val="560"/>
                        </a:spcBef>
                      </a:pPr>
                      <a:r>
                        <a:rPr sz="1100" dirty="0">
                          <a:latin typeface="Times New Roman"/>
                          <a:cs typeface="Times New Roman"/>
                        </a:rPr>
                        <a:t>10</a:t>
                      </a:r>
                      <a:r>
                        <a:rPr sz="1100" spc="25" dirty="0">
                          <a:latin typeface="Times New Roman"/>
                          <a:cs typeface="Times New Roman"/>
                        </a:rPr>
                        <a:t> </a:t>
                      </a:r>
                      <a:r>
                        <a:rPr sz="1100" spc="15" dirty="0">
                          <a:latin typeface="Times New Roman"/>
                          <a:cs typeface="Times New Roman"/>
                        </a:rPr>
                        <a:t>(16.94%)</a:t>
                      </a:r>
                      <a:endParaRPr sz="1100">
                        <a:latin typeface="Times New Roman"/>
                        <a:cs typeface="Times New Roman"/>
                      </a:endParaRPr>
                    </a:p>
                  </a:txBody>
                  <a:tcPr marL="0" marR="0" marT="49587" marB="0"/>
                </a:tc>
              </a:tr>
              <a:tr h="170323">
                <a:tc gridSpan="2">
                  <a:txBody>
                    <a:bodyPr/>
                    <a:lstStyle/>
                    <a:p>
                      <a:pPr marL="31750">
                        <a:lnSpc>
                          <a:spcPct val="100000"/>
                        </a:lnSpc>
                        <a:spcBef>
                          <a:spcPts val="530"/>
                        </a:spcBef>
                      </a:pPr>
                      <a:r>
                        <a:rPr sz="1100" spc="-105" dirty="0">
                          <a:latin typeface="Arial"/>
                          <a:cs typeface="Arial"/>
                        </a:rPr>
                        <a:t>TOB </a:t>
                      </a:r>
                      <a:r>
                        <a:rPr sz="1100" spc="-10" dirty="0">
                          <a:latin typeface="Arial"/>
                          <a:cs typeface="Arial"/>
                        </a:rPr>
                        <a:t>nicotine </a:t>
                      </a:r>
                      <a:r>
                        <a:rPr sz="1100" spc="-15" dirty="0">
                          <a:latin typeface="Times New Roman"/>
                          <a:cs typeface="Times New Roman"/>
                        </a:rPr>
                        <a:t>21 </a:t>
                      </a:r>
                      <a:r>
                        <a:rPr sz="1100" spc="-35" dirty="0">
                          <a:latin typeface="Arial"/>
                          <a:cs typeface="Arial"/>
                        </a:rPr>
                        <a:t>+</a:t>
                      </a:r>
                      <a:r>
                        <a:rPr sz="1100" spc="-120" dirty="0">
                          <a:latin typeface="Arial"/>
                          <a:cs typeface="Arial"/>
                        </a:rPr>
                        <a:t> </a:t>
                      </a:r>
                      <a:r>
                        <a:rPr sz="1100" spc="-20" dirty="0">
                          <a:latin typeface="Arial"/>
                          <a:cs typeface="Arial"/>
                        </a:rPr>
                        <a:t>mg/day</a:t>
                      </a:r>
                      <a:endParaRPr sz="1100">
                        <a:latin typeface="Arial"/>
                        <a:cs typeface="Arial"/>
                      </a:endParaRPr>
                    </a:p>
                  </a:txBody>
                  <a:tcPr marL="0" marR="0" marT="46930" marB="0"/>
                </a:tc>
                <a:tc hMerge="1">
                  <a:txBody>
                    <a:bodyPr/>
                    <a:lstStyle/>
                    <a:p>
                      <a:endParaRPr/>
                    </a:p>
                  </a:txBody>
                  <a:tcPr marL="0" marR="0" marT="0" marB="0"/>
                </a:tc>
                <a:tc>
                  <a:txBody>
                    <a:bodyPr/>
                    <a:lstStyle/>
                    <a:p>
                      <a:pPr marL="183515">
                        <a:lnSpc>
                          <a:spcPct val="100000"/>
                        </a:lnSpc>
                        <a:spcBef>
                          <a:spcPts val="495"/>
                        </a:spcBef>
                      </a:pPr>
                      <a:r>
                        <a:rPr sz="1100" spc="-20" dirty="0">
                          <a:latin typeface="Times New Roman"/>
                          <a:cs typeface="Times New Roman"/>
                        </a:rPr>
                        <a:t>1</a:t>
                      </a:r>
                      <a:r>
                        <a:rPr sz="1100" spc="-90" dirty="0">
                          <a:latin typeface="Times New Roman"/>
                          <a:cs typeface="Times New Roman"/>
                        </a:rPr>
                        <a:t> </a:t>
                      </a:r>
                      <a:r>
                        <a:rPr sz="1100" spc="-5" dirty="0">
                          <a:latin typeface="Times New Roman"/>
                          <a:cs typeface="Times New Roman"/>
                        </a:rPr>
                        <a:t>(01.69%)</a:t>
                      </a:r>
                      <a:endParaRPr sz="1100">
                        <a:latin typeface="Times New Roman"/>
                        <a:cs typeface="Times New Roman"/>
                      </a:endParaRPr>
                    </a:p>
                  </a:txBody>
                  <a:tcPr marL="0" marR="0" marT="43831" marB="0"/>
                </a:tc>
                <a:tc>
                  <a:txBody>
                    <a:bodyPr/>
                    <a:lstStyle/>
                    <a:p>
                      <a:pPr marR="141605" algn="r">
                        <a:lnSpc>
                          <a:spcPct val="100000"/>
                        </a:lnSpc>
                        <a:spcBef>
                          <a:spcPts val="595"/>
                        </a:spcBef>
                      </a:pPr>
                      <a:r>
                        <a:rPr sz="1100" dirty="0">
                          <a:latin typeface="Times New Roman"/>
                          <a:cs typeface="Times New Roman"/>
                        </a:rPr>
                        <a:t>1(01.69%)</a:t>
                      </a:r>
                      <a:endParaRPr sz="1100">
                        <a:latin typeface="Times New Roman"/>
                        <a:cs typeface="Times New Roman"/>
                      </a:endParaRPr>
                    </a:p>
                  </a:txBody>
                  <a:tcPr marL="0" marR="0" marT="52686" marB="0"/>
                </a:tc>
                <a:tc>
                  <a:txBody>
                    <a:bodyPr/>
                    <a:lstStyle/>
                    <a:p>
                      <a:pPr marR="62230" algn="r">
                        <a:lnSpc>
                          <a:spcPct val="100000"/>
                        </a:lnSpc>
                        <a:spcBef>
                          <a:spcPts val="595"/>
                        </a:spcBef>
                      </a:pPr>
                      <a:r>
                        <a:rPr sz="1100" spc="30" dirty="0">
                          <a:latin typeface="Times New Roman"/>
                          <a:cs typeface="Times New Roman"/>
                        </a:rPr>
                        <a:t>1</a:t>
                      </a:r>
                      <a:r>
                        <a:rPr sz="1100" spc="-70" dirty="0">
                          <a:latin typeface="Times New Roman"/>
                          <a:cs typeface="Times New Roman"/>
                        </a:rPr>
                        <a:t> </a:t>
                      </a:r>
                      <a:r>
                        <a:rPr sz="1100" spc="-5" dirty="0">
                          <a:latin typeface="Times New Roman"/>
                          <a:cs typeface="Times New Roman"/>
                        </a:rPr>
                        <a:t>(01.69%)</a:t>
                      </a:r>
                      <a:endParaRPr sz="1100" dirty="0">
                        <a:latin typeface="Times New Roman"/>
                        <a:cs typeface="Times New Roman"/>
                      </a:endParaRPr>
                    </a:p>
                  </a:txBody>
                  <a:tcPr marL="0" marR="0" marT="52686" marB="0"/>
                </a:tc>
              </a:tr>
            </a:tbl>
          </a:graphicData>
        </a:graphic>
      </p:graphicFrame>
      <p:sp>
        <p:nvSpPr>
          <p:cNvPr id="4" name="object 4"/>
          <p:cNvSpPr txBox="1"/>
          <p:nvPr/>
        </p:nvSpPr>
        <p:spPr>
          <a:xfrm>
            <a:off x="2057470" y="2782762"/>
            <a:ext cx="4472315" cy="492443"/>
          </a:xfrm>
          <a:prstGeom prst="rect">
            <a:avLst/>
          </a:prstGeom>
        </p:spPr>
        <p:txBody>
          <a:bodyPr vert="horz" wrap="square" lIns="0" tIns="0" rIns="0" bIns="0" rtlCol="0">
            <a:spAutoFit/>
          </a:bodyPr>
          <a:lstStyle/>
          <a:p>
            <a:pPr marL="516890">
              <a:lnSpc>
                <a:spcPct val="100000"/>
              </a:lnSpc>
            </a:pPr>
            <a:r>
              <a:rPr sz="1100" dirty="0">
                <a:latin typeface="Arial"/>
                <a:cs typeface="Arial"/>
              </a:rPr>
              <a:t>CANNABIS SMOKING/ </a:t>
            </a:r>
            <a:r>
              <a:rPr sz="1100" dirty="0">
                <a:latin typeface="Times New Roman"/>
                <a:cs typeface="Times New Roman"/>
              </a:rPr>
              <a:t>g/ </a:t>
            </a:r>
            <a:r>
              <a:rPr sz="1100" dirty="0">
                <a:latin typeface="Arial"/>
                <a:cs typeface="Arial"/>
              </a:rPr>
              <a:t>day</a:t>
            </a:r>
          </a:p>
          <a:p>
            <a:pPr marL="12700">
              <a:lnSpc>
                <a:spcPct val="100000"/>
              </a:lnSpc>
              <a:spcBef>
                <a:spcPts val="1180"/>
              </a:spcBef>
            </a:pPr>
            <a:r>
              <a:rPr sz="1100" dirty="0">
                <a:latin typeface="Arial"/>
                <a:cs typeface="Arial"/>
              </a:rPr>
              <a:t>Sub- populations of cannabis smokers at baseline and at 6 sessions</a:t>
            </a:r>
          </a:p>
        </p:txBody>
      </p:sp>
      <p:graphicFrame>
        <p:nvGraphicFramePr>
          <p:cNvPr id="5" name="object 5"/>
          <p:cNvGraphicFramePr>
            <a:graphicFrameLocks noGrp="1"/>
          </p:cNvGraphicFramePr>
          <p:nvPr>
            <p:extLst>
              <p:ext uri="{D42A27DB-BD31-4B8C-83A1-F6EECF244321}">
                <p14:modId xmlns:p14="http://schemas.microsoft.com/office/powerpoint/2010/main" val="2680840061"/>
              </p:ext>
            </p:extLst>
          </p:nvPr>
        </p:nvGraphicFramePr>
        <p:xfrm>
          <a:off x="990600" y="3505200"/>
          <a:ext cx="6188324" cy="1063626"/>
        </p:xfrm>
        <a:graphic>
          <a:graphicData uri="http://schemas.openxmlformats.org/drawingml/2006/table">
            <a:tbl>
              <a:tblPr firstRow="1" bandRow="1">
                <a:tableStyleId>{2D5ABB26-0587-4C30-8999-92F81FD0307C}</a:tableStyleId>
              </a:tblPr>
              <a:tblGrid>
                <a:gridCol w="1997780"/>
                <a:gridCol w="1664232"/>
                <a:gridCol w="1528679"/>
                <a:gridCol w="997633"/>
              </a:tblGrid>
              <a:tr h="170524">
                <a:tc>
                  <a:txBody>
                    <a:bodyPr/>
                    <a:lstStyle/>
                    <a:p>
                      <a:endParaRPr sz="1100" dirty="0">
                        <a:latin typeface="Arial"/>
                        <a:cs typeface="Arial"/>
                      </a:endParaRPr>
                    </a:p>
                  </a:txBody>
                  <a:tcPr marL="0" marR="0" marT="0" marB="0"/>
                </a:tc>
                <a:tc>
                  <a:txBody>
                    <a:bodyPr/>
                    <a:lstStyle/>
                    <a:p>
                      <a:pPr marL="281305">
                        <a:lnSpc>
                          <a:spcPct val="100000"/>
                        </a:lnSpc>
                        <a:spcBef>
                          <a:spcPts val="5"/>
                        </a:spcBef>
                      </a:pPr>
                      <a:r>
                        <a:rPr sz="1100" spc="-50" dirty="0">
                          <a:latin typeface="Arial"/>
                          <a:cs typeface="Arial"/>
                        </a:rPr>
                        <a:t>Baseline</a:t>
                      </a:r>
                      <a:endParaRPr sz="1100">
                        <a:latin typeface="Arial"/>
                        <a:cs typeface="Arial"/>
                      </a:endParaRPr>
                    </a:p>
                  </a:txBody>
                  <a:tcPr marL="0" marR="0" marT="443" marB="0"/>
                </a:tc>
                <a:tc>
                  <a:txBody>
                    <a:bodyPr/>
                    <a:lstStyle/>
                    <a:p>
                      <a:pPr marL="471805">
                        <a:lnSpc>
                          <a:spcPts val="1160"/>
                        </a:lnSpc>
                      </a:pPr>
                      <a:r>
                        <a:rPr sz="1100" spc="-15" dirty="0">
                          <a:latin typeface="Arial"/>
                          <a:cs typeface="Arial"/>
                        </a:rPr>
                        <a:t>3</a:t>
                      </a:r>
                      <a:r>
                        <a:rPr sz="1100" spc="-114" dirty="0">
                          <a:latin typeface="Arial"/>
                          <a:cs typeface="Arial"/>
                        </a:rPr>
                        <a:t> </a:t>
                      </a:r>
                      <a:r>
                        <a:rPr sz="1100" spc="-60" dirty="0">
                          <a:latin typeface="Arial"/>
                          <a:cs typeface="Arial"/>
                        </a:rPr>
                        <a:t>sessions</a:t>
                      </a:r>
                      <a:endParaRPr sz="1100">
                        <a:latin typeface="Arial"/>
                        <a:cs typeface="Arial"/>
                      </a:endParaRPr>
                    </a:p>
                  </a:txBody>
                  <a:tcPr marL="0" marR="0" marT="0" marB="0"/>
                </a:tc>
                <a:tc>
                  <a:txBody>
                    <a:bodyPr/>
                    <a:lstStyle/>
                    <a:p>
                      <a:pPr marL="151765">
                        <a:lnSpc>
                          <a:spcPts val="1195"/>
                        </a:lnSpc>
                      </a:pPr>
                      <a:r>
                        <a:rPr sz="1100" spc="20" dirty="0">
                          <a:latin typeface="Arial"/>
                          <a:cs typeface="Arial"/>
                        </a:rPr>
                        <a:t>6</a:t>
                      </a:r>
                      <a:r>
                        <a:rPr sz="1100" spc="-155" dirty="0">
                          <a:latin typeface="Arial"/>
                          <a:cs typeface="Arial"/>
                        </a:rPr>
                        <a:t> </a:t>
                      </a:r>
                      <a:r>
                        <a:rPr sz="1100" spc="-65" dirty="0">
                          <a:latin typeface="Arial"/>
                          <a:cs typeface="Arial"/>
                        </a:rPr>
                        <a:t>sessions</a:t>
                      </a:r>
                      <a:endParaRPr sz="1100">
                        <a:latin typeface="Arial"/>
                        <a:cs typeface="Arial"/>
                      </a:endParaRPr>
                    </a:p>
                  </a:txBody>
                  <a:tcPr marL="0" marR="0" marT="0" marB="0"/>
                </a:tc>
              </a:tr>
              <a:tr h="221777">
                <a:tc>
                  <a:txBody>
                    <a:bodyPr/>
                    <a:lstStyle/>
                    <a:p>
                      <a:pPr marL="31750">
                        <a:lnSpc>
                          <a:spcPct val="100000"/>
                        </a:lnSpc>
                        <a:spcBef>
                          <a:spcPts val="545"/>
                        </a:spcBef>
                      </a:pPr>
                      <a:r>
                        <a:rPr sz="1100" spc="-105" dirty="0">
                          <a:latin typeface="Arial"/>
                          <a:cs typeface="Arial"/>
                        </a:rPr>
                        <a:t>CAN </a:t>
                      </a:r>
                      <a:r>
                        <a:rPr sz="1100" spc="-40" dirty="0">
                          <a:latin typeface="Arial"/>
                          <a:cs typeface="Arial"/>
                        </a:rPr>
                        <a:t>smoke  </a:t>
                      </a:r>
                      <a:r>
                        <a:rPr sz="1100" spc="20" dirty="0">
                          <a:latin typeface="Times New Roman"/>
                          <a:cs typeface="Times New Roman"/>
                        </a:rPr>
                        <a:t>0-1.0 </a:t>
                      </a:r>
                      <a:r>
                        <a:rPr sz="1100" spc="20" dirty="0">
                          <a:latin typeface="Arial"/>
                          <a:cs typeface="Arial"/>
                        </a:rPr>
                        <a:t>g/</a:t>
                      </a:r>
                      <a:r>
                        <a:rPr sz="1100" spc="70" dirty="0">
                          <a:latin typeface="Arial"/>
                          <a:cs typeface="Arial"/>
                        </a:rPr>
                        <a:t> </a:t>
                      </a:r>
                      <a:r>
                        <a:rPr sz="1100" spc="-50" dirty="0">
                          <a:latin typeface="Arial"/>
                          <a:cs typeface="Arial"/>
                        </a:rPr>
                        <a:t>day</a:t>
                      </a:r>
                      <a:endParaRPr sz="1100" dirty="0">
                        <a:latin typeface="Arial"/>
                        <a:cs typeface="Arial"/>
                      </a:endParaRPr>
                    </a:p>
                  </a:txBody>
                  <a:tcPr marL="0" marR="0" marT="48258" marB="0"/>
                </a:tc>
                <a:tc>
                  <a:txBody>
                    <a:bodyPr/>
                    <a:lstStyle/>
                    <a:p>
                      <a:pPr marL="281305">
                        <a:lnSpc>
                          <a:spcPct val="100000"/>
                        </a:lnSpc>
                        <a:spcBef>
                          <a:spcPts val="545"/>
                        </a:spcBef>
                      </a:pPr>
                      <a:r>
                        <a:rPr sz="1100" spc="15" dirty="0">
                          <a:latin typeface="Times New Roman"/>
                          <a:cs typeface="Times New Roman"/>
                        </a:rPr>
                        <a:t>34(</a:t>
                      </a:r>
                      <a:r>
                        <a:rPr sz="1100" spc="-130" dirty="0">
                          <a:latin typeface="Times New Roman"/>
                          <a:cs typeface="Times New Roman"/>
                        </a:rPr>
                        <a:t> </a:t>
                      </a:r>
                      <a:r>
                        <a:rPr sz="1100" dirty="0">
                          <a:latin typeface="Times New Roman"/>
                          <a:cs typeface="Times New Roman"/>
                        </a:rPr>
                        <a:t>57.62%)</a:t>
                      </a:r>
                      <a:endParaRPr sz="1100">
                        <a:latin typeface="Times New Roman"/>
                        <a:cs typeface="Times New Roman"/>
                      </a:endParaRPr>
                    </a:p>
                  </a:txBody>
                  <a:tcPr marL="0" marR="0" marT="48258" marB="0"/>
                </a:tc>
                <a:tc>
                  <a:txBody>
                    <a:bodyPr/>
                    <a:lstStyle/>
                    <a:p>
                      <a:pPr marR="163195" algn="r">
                        <a:lnSpc>
                          <a:spcPct val="100000"/>
                        </a:lnSpc>
                        <a:spcBef>
                          <a:spcPts val="545"/>
                        </a:spcBef>
                      </a:pPr>
                      <a:r>
                        <a:rPr sz="1100" dirty="0">
                          <a:latin typeface="Times New Roman"/>
                          <a:cs typeface="Times New Roman"/>
                        </a:rPr>
                        <a:t>37(</a:t>
                      </a:r>
                      <a:r>
                        <a:rPr sz="1100" spc="-10" dirty="0">
                          <a:latin typeface="Times New Roman"/>
                          <a:cs typeface="Times New Roman"/>
                        </a:rPr>
                        <a:t> 62.71%)</a:t>
                      </a:r>
                      <a:endParaRPr sz="1100">
                        <a:latin typeface="Times New Roman"/>
                        <a:cs typeface="Times New Roman"/>
                      </a:endParaRPr>
                    </a:p>
                  </a:txBody>
                  <a:tcPr marL="0" marR="0" marT="48258" marB="0"/>
                </a:tc>
                <a:tc>
                  <a:txBody>
                    <a:bodyPr/>
                    <a:lstStyle/>
                    <a:p>
                      <a:pPr marL="116205">
                        <a:lnSpc>
                          <a:spcPct val="100000"/>
                        </a:lnSpc>
                        <a:spcBef>
                          <a:spcPts val="545"/>
                        </a:spcBef>
                      </a:pPr>
                      <a:r>
                        <a:rPr sz="1100" dirty="0">
                          <a:latin typeface="Times New Roman"/>
                          <a:cs typeface="Times New Roman"/>
                        </a:rPr>
                        <a:t>39(</a:t>
                      </a:r>
                      <a:r>
                        <a:rPr sz="1100" spc="-90" dirty="0">
                          <a:latin typeface="Times New Roman"/>
                          <a:cs typeface="Times New Roman"/>
                        </a:rPr>
                        <a:t> </a:t>
                      </a:r>
                      <a:r>
                        <a:rPr sz="1100" spc="30" dirty="0">
                          <a:latin typeface="Times New Roman"/>
                          <a:cs typeface="Times New Roman"/>
                        </a:rPr>
                        <a:t>66.10%)</a:t>
                      </a:r>
                      <a:endParaRPr sz="1100">
                        <a:latin typeface="Times New Roman"/>
                        <a:cs typeface="Times New Roman"/>
                      </a:endParaRPr>
                    </a:p>
                  </a:txBody>
                  <a:tcPr marL="0" marR="0" marT="48258" marB="0"/>
                </a:tc>
              </a:tr>
              <a:tr h="225352">
                <a:tc>
                  <a:txBody>
                    <a:bodyPr/>
                    <a:lstStyle/>
                    <a:p>
                      <a:pPr marL="31750">
                        <a:lnSpc>
                          <a:spcPct val="100000"/>
                        </a:lnSpc>
                        <a:spcBef>
                          <a:spcPts val="580"/>
                        </a:spcBef>
                      </a:pPr>
                      <a:r>
                        <a:rPr sz="1100" spc="-105" dirty="0">
                          <a:latin typeface="Arial"/>
                          <a:cs typeface="Arial"/>
                        </a:rPr>
                        <a:t>CAN </a:t>
                      </a:r>
                      <a:r>
                        <a:rPr sz="1100" spc="-40" dirty="0">
                          <a:latin typeface="Arial"/>
                          <a:cs typeface="Arial"/>
                        </a:rPr>
                        <a:t>smoke</a:t>
                      </a:r>
                      <a:r>
                        <a:rPr sz="1100" spc="-70" dirty="0">
                          <a:latin typeface="Arial"/>
                          <a:cs typeface="Arial"/>
                        </a:rPr>
                        <a:t> </a:t>
                      </a:r>
                      <a:r>
                        <a:rPr sz="1100" spc="-40" dirty="0">
                          <a:latin typeface="Arial"/>
                          <a:cs typeface="Arial"/>
                        </a:rPr>
                        <a:t>10-1.Sg/day</a:t>
                      </a:r>
                      <a:endParaRPr sz="1100">
                        <a:latin typeface="Arial"/>
                        <a:cs typeface="Arial"/>
                      </a:endParaRPr>
                    </a:p>
                  </a:txBody>
                  <a:tcPr marL="0" marR="0" marT="51358" marB="0"/>
                </a:tc>
                <a:tc>
                  <a:txBody>
                    <a:bodyPr/>
                    <a:lstStyle/>
                    <a:p>
                      <a:pPr marL="252729">
                        <a:lnSpc>
                          <a:spcPct val="100000"/>
                        </a:lnSpc>
                        <a:spcBef>
                          <a:spcPts val="580"/>
                        </a:spcBef>
                      </a:pPr>
                      <a:r>
                        <a:rPr sz="1100" spc="20" dirty="0">
                          <a:latin typeface="Times New Roman"/>
                          <a:cs typeface="Times New Roman"/>
                        </a:rPr>
                        <a:t>10(</a:t>
                      </a:r>
                      <a:r>
                        <a:rPr sz="1100" spc="-135" dirty="0">
                          <a:latin typeface="Times New Roman"/>
                          <a:cs typeface="Times New Roman"/>
                        </a:rPr>
                        <a:t> </a:t>
                      </a:r>
                      <a:r>
                        <a:rPr sz="1100" spc="5" dirty="0">
                          <a:latin typeface="Times New Roman"/>
                          <a:cs typeface="Times New Roman"/>
                        </a:rPr>
                        <a:t>16.94%)</a:t>
                      </a:r>
                      <a:endParaRPr sz="1100">
                        <a:latin typeface="Times New Roman"/>
                        <a:cs typeface="Times New Roman"/>
                      </a:endParaRPr>
                    </a:p>
                  </a:txBody>
                  <a:tcPr marL="0" marR="0" marT="51358" marB="0"/>
                </a:tc>
                <a:tc>
                  <a:txBody>
                    <a:bodyPr/>
                    <a:lstStyle/>
                    <a:p>
                      <a:pPr marR="123189" algn="r">
                        <a:lnSpc>
                          <a:spcPct val="100000"/>
                        </a:lnSpc>
                        <a:spcBef>
                          <a:spcPts val="580"/>
                        </a:spcBef>
                      </a:pPr>
                      <a:r>
                        <a:rPr sz="1100" spc="30" dirty="0">
                          <a:latin typeface="Times New Roman"/>
                          <a:cs typeface="Times New Roman"/>
                        </a:rPr>
                        <a:t>10 </a:t>
                      </a:r>
                      <a:r>
                        <a:rPr sz="1100" spc="-55" dirty="0">
                          <a:latin typeface="Times New Roman"/>
                          <a:cs typeface="Times New Roman"/>
                        </a:rPr>
                        <a:t>(</a:t>
                      </a:r>
                      <a:r>
                        <a:rPr sz="1100" spc="-165" dirty="0">
                          <a:latin typeface="Times New Roman"/>
                          <a:cs typeface="Times New Roman"/>
                        </a:rPr>
                        <a:t> </a:t>
                      </a:r>
                      <a:r>
                        <a:rPr sz="1100" spc="5" dirty="0">
                          <a:latin typeface="Times New Roman"/>
                          <a:cs typeface="Times New Roman"/>
                        </a:rPr>
                        <a:t>16.94%)</a:t>
                      </a:r>
                      <a:endParaRPr sz="1100">
                        <a:latin typeface="Times New Roman"/>
                        <a:cs typeface="Times New Roman"/>
                      </a:endParaRPr>
                    </a:p>
                  </a:txBody>
                  <a:tcPr marL="0" marR="0" marT="51358" marB="0"/>
                </a:tc>
                <a:tc>
                  <a:txBody>
                    <a:bodyPr/>
                    <a:lstStyle/>
                    <a:p>
                      <a:pPr marL="180340">
                        <a:lnSpc>
                          <a:spcPct val="100000"/>
                        </a:lnSpc>
                        <a:spcBef>
                          <a:spcPts val="580"/>
                        </a:spcBef>
                      </a:pPr>
                      <a:r>
                        <a:rPr sz="1100" dirty="0">
                          <a:latin typeface="Times New Roman"/>
                          <a:cs typeface="Times New Roman"/>
                        </a:rPr>
                        <a:t>8(13.55%)</a:t>
                      </a:r>
                      <a:endParaRPr sz="1100">
                        <a:latin typeface="Times New Roman"/>
                        <a:cs typeface="Times New Roman"/>
                      </a:endParaRPr>
                    </a:p>
                  </a:txBody>
                  <a:tcPr marL="0" marR="0" marT="51358" marB="0"/>
                </a:tc>
              </a:tr>
              <a:tr h="222105">
                <a:tc>
                  <a:txBody>
                    <a:bodyPr/>
                    <a:lstStyle/>
                    <a:p>
                      <a:pPr marL="31750">
                        <a:lnSpc>
                          <a:spcPct val="100000"/>
                        </a:lnSpc>
                        <a:spcBef>
                          <a:spcPts val="605"/>
                        </a:spcBef>
                      </a:pPr>
                      <a:r>
                        <a:rPr sz="1100" spc="-105" dirty="0">
                          <a:latin typeface="Arial"/>
                          <a:cs typeface="Arial"/>
                        </a:rPr>
                        <a:t>CAN </a:t>
                      </a:r>
                      <a:r>
                        <a:rPr sz="1100" spc="-40" dirty="0">
                          <a:latin typeface="Arial"/>
                          <a:cs typeface="Arial"/>
                        </a:rPr>
                        <a:t>smoke</a:t>
                      </a:r>
                      <a:r>
                        <a:rPr sz="1100" spc="135" dirty="0">
                          <a:latin typeface="Arial"/>
                          <a:cs typeface="Arial"/>
                        </a:rPr>
                        <a:t> </a:t>
                      </a:r>
                      <a:r>
                        <a:rPr sz="1100" spc="-25" dirty="0">
                          <a:latin typeface="Arial"/>
                          <a:cs typeface="Arial"/>
                        </a:rPr>
                        <a:t>1.5-2.0g/day</a:t>
                      </a:r>
                      <a:endParaRPr sz="1100">
                        <a:latin typeface="Arial"/>
                        <a:cs typeface="Arial"/>
                      </a:endParaRPr>
                    </a:p>
                  </a:txBody>
                  <a:tcPr marL="0" marR="0" marT="53571" marB="0"/>
                </a:tc>
                <a:tc>
                  <a:txBody>
                    <a:bodyPr/>
                    <a:lstStyle/>
                    <a:p>
                      <a:pPr marL="323215">
                        <a:lnSpc>
                          <a:spcPct val="100000"/>
                        </a:lnSpc>
                        <a:spcBef>
                          <a:spcPts val="570"/>
                        </a:spcBef>
                      </a:pPr>
                      <a:r>
                        <a:rPr sz="1100" dirty="0">
                          <a:latin typeface="Times New Roman"/>
                          <a:cs typeface="Times New Roman"/>
                        </a:rPr>
                        <a:t>8(</a:t>
                      </a:r>
                      <a:r>
                        <a:rPr sz="1100" spc="-145" dirty="0">
                          <a:latin typeface="Times New Roman"/>
                          <a:cs typeface="Times New Roman"/>
                        </a:rPr>
                        <a:t> </a:t>
                      </a:r>
                      <a:r>
                        <a:rPr sz="1100" spc="40" dirty="0">
                          <a:latin typeface="Times New Roman"/>
                          <a:cs typeface="Times New Roman"/>
                        </a:rPr>
                        <a:t>13.55%)</a:t>
                      </a:r>
                      <a:endParaRPr sz="1100">
                        <a:latin typeface="Times New Roman"/>
                        <a:cs typeface="Times New Roman"/>
                      </a:endParaRPr>
                    </a:p>
                  </a:txBody>
                  <a:tcPr marL="0" marR="0" marT="50472" marB="0"/>
                </a:tc>
                <a:tc>
                  <a:txBody>
                    <a:bodyPr/>
                    <a:lstStyle/>
                    <a:p>
                      <a:pPr marR="108585" algn="r">
                        <a:lnSpc>
                          <a:spcPct val="100000"/>
                        </a:lnSpc>
                        <a:spcBef>
                          <a:spcPts val="570"/>
                        </a:spcBef>
                      </a:pPr>
                      <a:r>
                        <a:rPr sz="1100" spc="-5" dirty="0">
                          <a:latin typeface="Times New Roman"/>
                          <a:cs typeface="Times New Roman"/>
                        </a:rPr>
                        <a:t>5(</a:t>
                      </a:r>
                      <a:r>
                        <a:rPr sz="1100" spc="-90" dirty="0">
                          <a:latin typeface="Times New Roman"/>
                          <a:cs typeface="Times New Roman"/>
                        </a:rPr>
                        <a:t> </a:t>
                      </a:r>
                      <a:r>
                        <a:rPr sz="1100" spc="-10" dirty="0">
                          <a:latin typeface="Times New Roman"/>
                          <a:cs typeface="Times New Roman"/>
                        </a:rPr>
                        <a:t>08.47%)</a:t>
                      </a:r>
                      <a:endParaRPr sz="1100">
                        <a:latin typeface="Times New Roman"/>
                        <a:cs typeface="Times New Roman"/>
                      </a:endParaRPr>
                    </a:p>
                  </a:txBody>
                  <a:tcPr marL="0" marR="0" marT="50472" marB="0"/>
                </a:tc>
                <a:tc>
                  <a:txBody>
                    <a:bodyPr/>
                    <a:lstStyle/>
                    <a:p>
                      <a:pPr marL="173990">
                        <a:lnSpc>
                          <a:spcPct val="100000"/>
                        </a:lnSpc>
                        <a:spcBef>
                          <a:spcPts val="570"/>
                        </a:spcBef>
                      </a:pPr>
                      <a:r>
                        <a:rPr sz="1100" spc="-10" dirty="0">
                          <a:latin typeface="Times New Roman"/>
                          <a:cs typeface="Times New Roman"/>
                        </a:rPr>
                        <a:t>3</a:t>
                      </a:r>
                      <a:r>
                        <a:rPr sz="1100" spc="-20" dirty="0">
                          <a:latin typeface="Times New Roman"/>
                          <a:cs typeface="Times New Roman"/>
                        </a:rPr>
                        <a:t> </a:t>
                      </a:r>
                      <a:r>
                        <a:rPr sz="1100" spc="-50" dirty="0">
                          <a:latin typeface="Times New Roman"/>
                          <a:cs typeface="Times New Roman"/>
                        </a:rPr>
                        <a:t>(OS.08%)</a:t>
                      </a:r>
                      <a:endParaRPr sz="1100">
                        <a:latin typeface="Times New Roman"/>
                        <a:cs typeface="Times New Roman"/>
                      </a:endParaRPr>
                    </a:p>
                  </a:txBody>
                  <a:tcPr marL="0" marR="0" marT="50472" marB="0"/>
                </a:tc>
              </a:tr>
              <a:tr h="169538">
                <a:tc>
                  <a:txBody>
                    <a:bodyPr/>
                    <a:lstStyle/>
                    <a:p>
                      <a:pPr marL="31750">
                        <a:lnSpc>
                          <a:spcPct val="100000"/>
                        </a:lnSpc>
                        <a:spcBef>
                          <a:spcPts val="635"/>
                        </a:spcBef>
                      </a:pPr>
                      <a:r>
                        <a:rPr sz="1100" spc="-105" dirty="0">
                          <a:latin typeface="Arial"/>
                          <a:cs typeface="Arial"/>
                        </a:rPr>
                        <a:t>CAN </a:t>
                      </a:r>
                      <a:r>
                        <a:rPr sz="1100" spc="-40" dirty="0">
                          <a:latin typeface="Arial"/>
                          <a:cs typeface="Arial"/>
                        </a:rPr>
                        <a:t>smoke  </a:t>
                      </a:r>
                      <a:r>
                        <a:rPr sz="1100" spc="-10" dirty="0">
                          <a:latin typeface="Times New Roman"/>
                          <a:cs typeface="Times New Roman"/>
                        </a:rPr>
                        <a:t>2.0+</a:t>
                      </a:r>
                      <a:r>
                        <a:rPr sz="1100" spc="229" dirty="0">
                          <a:latin typeface="Times New Roman"/>
                          <a:cs typeface="Times New Roman"/>
                        </a:rPr>
                        <a:t> </a:t>
                      </a:r>
                      <a:r>
                        <a:rPr sz="1100" spc="-20" dirty="0">
                          <a:latin typeface="Arial"/>
                          <a:cs typeface="Arial"/>
                        </a:rPr>
                        <a:t>g/day</a:t>
                      </a:r>
                      <a:endParaRPr sz="1100">
                        <a:latin typeface="Arial"/>
                        <a:cs typeface="Arial"/>
                      </a:endParaRPr>
                    </a:p>
                  </a:txBody>
                  <a:tcPr marL="0" marR="0" marT="56228" marB="0"/>
                </a:tc>
                <a:tc>
                  <a:txBody>
                    <a:bodyPr/>
                    <a:lstStyle/>
                    <a:p>
                      <a:pPr marL="303530">
                        <a:lnSpc>
                          <a:spcPct val="100000"/>
                        </a:lnSpc>
                        <a:spcBef>
                          <a:spcPts val="500"/>
                        </a:spcBef>
                      </a:pPr>
                      <a:r>
                        <a:rPr sz="1100" spc="-10" dirty="0">
                          <a:latin typeface="Times New Roman"/>
                          <a:cs typeface="Times New Roman"/>
                        </a:rPr>
                        <a:t>7( </a:t>
                      </a:r>
                      <a:r>
                        <a:rPr sz="1100" spc="35" dirty="0">
                          <a:latin typeface="Times New Roman"/>
                          <a:cs typeface="Times New Roman"/>
                        </a:rPr>
                        <a:t>11.86</a:t>
                      </a:r>
                      <a:r>
                        <a:rPr sz="1100" spc="-190" dirty="0">
                          <a:latin typeface="Times New Roman"/>
                          <a:cs typeface="Times New Roman"/>
                        </a:rPr>
                        <a:t> </a:t>
                      </a:r>
                      <a:r>
                        <a:rPr sz="1100" spc="-105" dirty="0">
                          <a:latin typeface="Times New Roman"/>
                          <a:cs typeface="Times New Roman"/>
                        </a:rPr>
                        <a:t>%)</a:t>
                      </a:r>
                      <a:endParaRPr sz="1100">
                        <a:latin typeface="Times New Roman"/>
                        <a:cs typeface="Times New Roman"/>
                      </a:endParaRPr>
                    </a:p>
                  </a:txBody>
                  <a:tcPr marL="0" marR="0" marT="44274" marB="0"/>
                </a:tc>
                <a:tc>
                  <a:txBody>
                    <a:bodyPr/>
                    <a:lstStyle/>
                    <a:p>
                      <a:pPr marR="129539" algn="r">
                        <a:lnSpc>
                          <a:spcPct val="100000"/>
                        </a:lnSpc>
                        <a:spcBef>
                          <a:spcPts val="635"/>
                        </a:spcBef>
                      </a:pPr>
                      <a:r>
                        <a:rPr sz="1100" spc="-50" dirty="0">
                          <a:latin typeface="Times New Roman"/>
                          <a:cs typeface="Times New Roman"/>
                        </a:rPr>
                        <a:t>7</a:t>
                      </a:r>
                      <a:r>
                        <a:rPr sz="1100" spc="-5" dirty="0">
                          <a:latin typeface="Times New Roman"/>
                          <a:cs typeface="Times New Roman"/>
                        </a:rPr>
                        <a:t> </a:t>
                      </a:r>
                      <a:r>
                        <a:rPr sz="1100" spc="15" dirty="0">
                          <a:latin typeface="Times New Roman"/>
                          <a:cs typeface="Times New Roman"/>
                        </a:rPr>
                        <a:t>(11.86%)</a:t>
                      </a:r>
                      <a:endParaRPr sz="1100">
                        <a:latin typeface="Times New Roman"/>
                        <a:cs typeface="Times New Roman"/>
                      </a:endParaRPr>
                    </a:p>
                  </a:txBody>
                  <a:tcPr marL="0" marR="0" marT="56228" marB="0"/>
                </a:tc>
                <a:tc>
                  <a:txBody>
                    <a:bodyPr/>
                    <a:lstStyle/>
                    <a:p>
                      <a:pPr marL="183515">
                        <a:lnSpc>
                          <a:spcPct val="100000"/>
                        </a:lnSpc>
                        <a:spcBef>
                          <a:spcPts val="635"/>
                        </a:spcBef>
                      </a:pPr>
                      <a:r>
                        <a:rPr sz="1100" spc="20" dirty="0">
                          <a:latin typeface="Times New Roman"/>
                          <a:cs typeface="Times New Roman"/>
                        </a:rPr>
                        <a:t>7(11.86%)</a:t>
                      </a:r>
                      <a:endParaRPr sz="1100" dirty="0">
                        <a:latin typeface="Times New Roman"/>
                        <a:cs typeface="Times New Roman"/>
                      </a:endParaRPr>
                    </a:p>
                  </a:txBody>
                  <a:tcPr marL="0" marR="0" marT="56228" marB="0"/>
                </a:tc>
              </a:tr>
            </a:tbl>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205265" y="774595"/>
            <a:ext cx="4351645" cy="507831"/>
          </a:xfrm>
          <a:prstGeom prst="rect">
            <a:avLst/>
          </a:prstGeom>
        </p:spPr>
        <p:txBody>
          <a:bodyPr vert="horz" wrap="square" lIns="0" tIns="0" rIns="0" bIns="0" rtlCol="0">
            <a:spAutoFit/>
          </a:bodyPr>
          <a:lstStyle/>
          <a:p>
            <a:pPr marL="394335">
              <a:lnSpc>
                <a:spcPct val="100000"/>
              </a:lnSpc>
            </a:pPr>
            <a:r>
              <a:rPr sz="1100" dirty="0">
                <a:latin typeface="Arial"/>
                <a:cs typeface="Arial"/>
              </a:rPr>
              <a:t>ALCOHOL   USE/   12 Oz  7% Beer Equivalents/ day</a:t>
            </a:r>
          </a:p>
          <a:p>
            <a:pPr>
              <a:lnSpc>
                <a:spcPct val="100000"/>
              </a:lnSpc>
              <a:spcBef>
                <a:spcPts val="20"/>
              </a:spcBef>
            </a:pPr>
            <a:endParaRPr sz="1100" dirty="0">
              <a:latin typeface="Times New Roman"/>
              <a:cs typeface="Times New Roman"/>
            </a:endParaRPr>
          </a:p>
          <a:p>
            <a:pPr marL="12700">
              <a:lnSpc>
                <a:spcPct val="100000"/>
              </a:lnSpc>
            </a:pPr>
            <a:r>
              <a:rPr sz="1100" dirty="0">
                <a:latin typeface="Arial"/>
                <a:cs typeface="Arial"/>
              </a:rPr>
              <a:t>Sub- populations of alcohol drinkers at baseline and </a:t>
            </a:r>
            <a:r>
              <a:rPr sz="1100" dirty="0">
                <a:latin typeface="Times New Roman"/>
                <a:cs typeface="Times New Roman"/>
              </a:rPr>
              <a:t>at </a:t>
            </a:r>
            <a:r>
              <a:rPr sz="1100" dirty="0">
                <a:latin typeface="Arial"/>
                <a:cs typeface="Arial"/>
              </a:rPr>
              <a:t>6 sessions</a:t>
            </a:r>
          </a:p>
        </p:txBody>
      </p:sp>
      <p:graphicFrame>
        <p:nvGraphicFramePr>
          <p:cNvPr id="3" name="object 3"/>
          <p:cNvGraphicFramePr>
            <a:graphicFrameLocks noGrp="1"/>
          </p:cNvGraphicFramePr>
          <p:nvPr>
            <p:extLst>
              <p:ext uri="{D42A27DB-BD31-4B8C-83A1-F6EECF244321}">
                <p14:modId xmlns:p14="http://schemas.microsoft.com/office/powerpoint/2010/main" val="4251046917"/>
              </p:ext>
            </p:extLst>
          </p:nvPr>
        </p:nvGraphicFramePr>
        <p:xfrm>
          <a:off x="1066800" y="1524000"/>
          <a:ext cx="6064873" cy="843784"/>
        </p:xfrm>
        <a:graphic>
          <a:graphicData uri="http://schemas.openxmlformats.org/drawingml/2006/table">
            <a:tbl>
              <a:tblPr firstRow="1" bandRow="1">
                <a:tableStyleId>{2D5ABB26-0587-4C30-8999-92F81FD0307C}</a:tableStyleId>
              </a:tblPr>
              <a:tblGrid>
                <a:gridCol w="1503050"/>
                <a:gridCol w="1704580"/>
                <a:gridCol w="1718845"/>
                <a:gridCol w="1138398"/>
              </a:tblGrid>
              <a:tr h="164283">
                <a:tc>
                  <a:txBody>
                    <a:bodyPr/>
                    <a:lstStyle/>
                    <a:p>
                      <a:endParaRPr sz="1100" dirty="0">
                        <a:latin typeface="Arial"/>
                        <a:cs typeface="Arial"/>
                      </a:endParaRPr>
                    </a:p>
                  </a:txBody>
                  <a:tcPr marL="0" marR="0" marT="0" marB="0"/>
                </a:tc>
                <a:tc>
                  <a:txBody>
                    <a:bodyPr/>
                    <a:lstStyle/>
                    <a:p>
                      <a:pPr marL="233045">
                        <a:lnSpc>
                          <a:spcPts val="1160"/>
                        </a:lnSpc>
                      </a:pPr>
                      <a:r>
                        <a:rPr sz="1100" spc="-50" dirty="0">
                          <a:latin typeface="Arial"/>
                          <a:cs typeface="Arial"/>
                        </a:rPr>
                        <a:t>Baseline</a:t>
                      </a:r>
                      <a:endParaRPr sz="1100">
                        <a:latin typeface="Arial"/>
                        <a:cs typeface="Arial"/>
                      </a:endParaRPr>
                    </a:p>
                  </a:txBody>
                  <a:tcPr marL="0" marR="0" marT="0" marB="0"/>
                </a:tc>
                <a:tc>
                  <a:txBody>
                    <a:bodyPr/>
                    <a:lstStyle/>
                    <a:p>
                      <a:pPr marR="273685" algn="r">
                        <a:lnSpc>
                          <a:spcPts val="1160"/>
                        </a:lnSpc>
                      </a:pPr>
                      <a:r>
                        <a:rPr sz="1100" spc="-50" dirty="0">
                          <a:latin typeface="Arial"/>
                          <a:cs typeface="Arial"/>
                        </a:rPr>
                        <a:t>3</a:t>
                      </a:r>
                      <a:r>
                        <a:rPr sz="1100" dirty="0">
                          <a:latin typeface="Arial"/>
                          <a:cs typeface="Arial"/>
                        </a:rPr>
                        <a:t> </a:t>
                      </a:r>
                      <a:r>
                        <a:rPr sz="1100" spc="-60" dirty="0">
                          <a:latin typeface="Arial"/>
                          <a:cs typeface="Arial"/>
                        </a:rPr>
                        <a:t>sessions</a:t>
                      </a:r>
                      <a:endParaRPr sz="1100">
                        <a:latin typeface="Arial"/>
                        <a:cs typeface="Arial"/>
                      </a:endParaRPr>
                    </a:p>
                  </a:txBody>
                  <a:tcPr marL="0" marR="0" marT="0" marB="0"/>
                </a:tc>
                <a:tc>
                  <a:txBody>
                    <a:bodyPr/>
                    <a:lstStyle/>
                    <a:p>
                      <a:pPr marR="111760" algn="r">
                        <a:lnSpc>
                          <a:spcPts val="1195"/>
                        </a:lnSpc>
                      </a:pPr>
                      <a:r>
                        <a:rPr sz="1100" spc="-20" dirty="0">
                          <a:latin typeface="Arial"/>
                          <a:cs typeface="Arial"/>
                        </a:rPr>
                        <a:t>6</a:t>
                      </a:r>
                      <a:r>
                        <a:rPr sz="1100" spc="-150" dirty="0">
                          <a:latin typeface="Arial"/>
                          <a:cs typeface="Arial"/>
                        </a:rPr>
                        <a:t> </a:t>
                      </a:r>
                      <a:r>
                        <a:rPr sz="1100" spc="-65" dirty="0">
                          <a:latin typeface="Arial"/>
                          <a:cs typeface="Arial"/>
                        </a:rPr>
                        <a:t>sessions</a:t>
                      </a:r>
                      <a:endParaRPr sz="1100">
                        <a:latin typeface="Arial"/>
                        <a:cs typeface="Arial"/>
                      </a:endParaRPr>
                    </a:p>
                  </a:txBody>
                  <a:tcPr marL="0" marR="0" marT="0" marB="0"/>
                </a:tc>
              </a:tr>
              <a:tr h="224694">
                <a:tc>
                  <a:txBody>
                    <a:bodyPr/>
                    <a:lstStyle/>
                    <a:p>
                      <a:pPr marL="36195">
                        <a:lnSpc>
                          <a:spcPct val="100000"/>
                        </a:lnSpc>
                        <a:spcBef>
                          <a:spcPts val="545"/>
                        </a:spcBef>
                      </a:pPr>
                      <a:r>
                        <a:rPr sz="1100" spc="-125" dirty="0">
                          <a:latin typeface="Arial"/>
                          <a:cs typeface="Arial"/>
                        </a:rPr>
                        <a:t>ALC </a:t>
                      </a:r>
                      <a:r>
                        <a:rPr sz="1100" spc="-25" dirty="0">
                          <a:latin typeface="Arial"/>
                          <a:cs typeface="Arial"/>
                        </a:rPr>
                        <a:t>beer </a:t>
                      </a:r>
                      <a:r>
                        <a:rPr sz="1100" spc="-20" dirty="0">
                          <a:latin typeface="Arial"/>
                          <a:cs typeface="Arial"/>
                        </a:rPr>
                        <a:t>equiv</a:t>
                      </a:r>
                      <a:r>
                        <a:rPr sz="1100" spc="-135" dirty="0">
                          <a:latin typeface="Arial"/>
                          <a:cs typeface="Arial"/>
                        </a:rPr>
                        <a:t> </a:t>
                      </a:r>
                      <a:r>
                        <a:rPr sz="1100" spc="40" dirty="0">
                          <a:latin typeface="Times New Roman"/>
                          <a:cs typeface="Times New Roman"/>
                        </a:rPr>
                        <a:t>0·2</a:t>
                      </a:r>
                      <a:endParaRPr sz="1100">
                        <a:latin typeface="Times New Roman"/>
                        <a:cs typeface="Times New Roman"/>
                      </a:endParaRPr>
                    </a:p>
                  </a:txBody>
                  <a:tcPr marL="0" marR="0" marT="48258" marB="0"/>
                </a:tc>
                <a:tc>
                  <a:txBody>
                    <a:bodyPr/>
                    <a:lstStyle/>
                    <a:p>
                      <a:pPr marL="195580">
                        <a:lnSpc>
                          <a:spcPct val="100000"/>
                        </a:lnSpc>
                        <a:spcBef>
                          <a:spcPts val="580"/>
                        </a:spcBef>
                      </a:pPr>
                      <a:r>
                        <a:rPr sz="1100" spc="15" dirty="0">
                          <a:latin typeface="Times New Roman"/>
                          <a:cs typeface="Times New Roman"/>
                        </a:rPr>
                        <a:t>42(</a:t>
                      </a:r>
                      <a:r>
                        <a:rPr sz="1100" spc="-45" dirty="0">
                          <a:latin typeface="Times New Roman"/>
                          <a:cs typeface="Times New Roman"/>
                        </a:rPr>
                        <a:t> </a:t>
                      </a:r>
                      <a:r>
                        <a:rPr sz="1100" spc="-55" dirty="0">
                          <a:latin typeface="Arial"/>
                          <a:cs typeface="Arial"/>
                        </a:rPr>
                        <a:t>71.18%)</a:t>
                      </a:r>
                      <a:endParaRPr sz="1100">
                        <a:latin typeface="Arial"/>
                        <a:cs typeface="Arial"/>
                      </a:endParaRPr>
                    </a:p>
                  </a:txBody>
                  <a:tcPr marL="0" marR="0" marT="51358" marB="0"/>
                </a:tc>
                <a:tc>
                  <a:txBody>
                    <a:bodyPr/>
                    <a:lstStyle/>
                    <a:p>
                      <a:pPr marR="228600" algn="r">
                        <a:lnSpc>
                          <a:spcPct val="100000"/>
                        </a:lnSpc>
                        <a:spcBef>
                          <a:spcPts val="545"/>
                        </a:spcBef>
                      </a:pPr>
                      <a:r>
                        <a:rPr sz="1100" dirty="0">
                          <a:latin typeface="Arial"/>
                          <a:cs typeface="Arial"/>
                        </a:rPr>
                        <a:t>45(76.27%)</a:t>
                      </a:r>
                      <a:endParaRPr sz="1100">
                        <a:latin typeface="Arial"/>
                        <a:cs typeface="Arial"/>
                      </a:endParaRPr>
                    </a:p>
                  </a:txBody>
                  <a:tcPr marL="0" marR="0" marT="48258" marB="0"/>
                </a:tc>
                <a:tc>
                  <a:txBody>
                    <a:bodyPr/>
                    <a:lstStyle/>
                    <a:p>
                      <a:pPr marR="50800" algn="r">
                        <a:lnSpc>
                          <a:spcPct val="100000"/>
                        </a:lnSpc>
                        <a:spcBef>
                          <a:spcPts val="545"/>
                        </a:spcBef>
                      </a:pPr>
                      <a:r>
                        <a:rPr sz="1100" spc="-25" dirty="0">
                          <a:latin typeface="Arial"/>
                          <a:cs typeface="Arial"/>
                        </a:rPr>
                        <a:t>48 </a:t>
                      </a:r>
                      <a:r>
                        <a:rPr sz="1100" spc="-60" dirty="0">
                          <a:latin typeface="Arial"/>
                          <a:cs typeface="Arial"/>
                        </a:rPr>
                        <a:t>(</a:t>
                      </a:r>
                      <a:r>
                        <a:rPr sz="1100" spc="-160" dirty="0">
                          <a:latin typeface="Arial"/>
                          <a:cs typeface="Arial"/>
                        </a:rPr>
                        <a:t> </a:t>
                      </a:r>
                      <a:r>
                        <a:rPr sz="1100" spc="-55" dirty="0">
                          <a:latin typeface="Arial"/>
                          <a:cs typeface="Arial"/>
                        </a:rPr>
                        <a:t>81.35%)</a:t>
                      </a:r>
                      <a:endParaRPr sz="1100">
                        <a:latin typeface="Arial"/>
                        <a:cs typeface="Arial"/>
                      </a:endParaRPr>
                    </a:p>
                  </a:txBody>
                  <a:tcPr marL="0" marR="0" marT="48258" marB="0"/>
                </a:tc>
              </a:tr>
              <a:tr h="226254">
                <a:tc>
                  <a:txBody>
                    <a:bodyPr/>
                    <a:lstStyle/>
                    <a:p>
                      <a:pPr marL="31750">
                        <a:lnSpc>
                          <a:spcPct val="100000"/>
                        </a:lnSpc>
                        <a:spcBef>
                          <a:spcPts val="580"/>
                        </a:spcBef>
                      </a:pPr>
                      <a:r>
                        <a:rPr sz="1100" spc="-125" dirty="0">
                          <a:latin typeface="Arial"/>
                          <a:cs typeface="Arial"/>
                        </a:rPr>
                        <a:t>ALC </a:t>
                      </a:r>
                      <a:r>
                        <a:rPr sz="1100" spc="-25" dirty="0">
                          <a:latin typeface="Arial"/>
                          <a:cs typeface="Arial"/>
                        </a:rPr>
                        <a:t>beer </a:t>
                      </a:r>
                      <a:r>
                        <a:rPr sz="1100" spc="-15" dirty="0">
                          <a:latin typeface="Arial"/>
                          <a:cs typeface="Arial"/>
                        </a:rPr>
                        <a:t>equiv</a:t>
                      </a:r>
                      <a:r>
                        <a:rPr sz="1100" spc="-100" dirty="0">
                          <a:latin typeface="Arial"/>
                          <a:cs typeface="Arial"/>
                        </a:rPr>
                        <a:t> </a:t>
                      </a:r>
                      <a:r>
                        <a:rPr sz="1100" spc="-25" dirty="0">
                          <a:latin typeface="Arial"/>
                          <a:cs typeface="Arial"/>
                        </a:rPr>
                        <a:t>2-4</a:t>
                      </a:r>
                      <a:endParaRPr sz="1100" dirty="0">
                        <a:latin typeface="Arial"/>
                        <a:cs typeface="Arial"/>
                      </a:endParaRPr>
                    </a:p>
                  </a:txBody>
                  <a:tcPr marL="0" marR="0" marT="51358" marB="0"/>
                </a:tc>
                <a:tc>
                  <a:txBody>
                    <a:bodyPr/>
                    <a:lstStyle/>
                    <a:p>
                      <a:pPr marL="183515">
                        <a:lnSpc>
                          <a:spcPct val="100000"/>
                        </a:lnSpc>
                        <a:spcBef>
                          <a:spcPts val="615"/>
                        </a:spcBef>
                      </a:pPr>
                      <a:r>
                        <a:rPr sz="1100" spc="-25" dirty="0">
                          <a:latin typeface="Arial"/>
                          <a:cs typeface="Arial"/>
                        </a:rPr>
                        <a:t>13(</a:t>
                      </a:r>
                      <a:r>
                        <a:rPr sz="1100" spc="-35" dirty="0">
                          <a:latin typeface="Arial"/>
                          <a:cs typeface="Arial"/>
                        </a:rPr>
                        <a:t> </a:t>
                      </a:r>
                      <a:r>
                        <a:rPr sz="1100" spc="-60" dirty="0">
                          <a:latin typeface="Arial"/>
                          <a:cs typeface="Arial"/>
                        </a:rPr>
                        <a:t>22.03%)</a:t>
                      </a:r>
                      <a:endParaRPr sz="1100">
                        <a:latin typeface="Arial"/>
                        <a:cs typeface="Arial"/>
                      </a:endParaRPr>
                    </a:p>
                  </a:txBody>
                  <a:tcPr marL="0" marR="0" marT="54457" marB="0"/>
                </a:tc>
                <a:tc>
                  <a:txBody>
                    <a:bodyPr/>
                    <a:lstStyle/>
                    <a:p>
                      <a:pPr marR="205740" algn="r">
                        <a:lnSpc>
                          <a:spcPct val="100000"/>
                        </a:lnSpc>
                        <a:spcBef>
                          <a:spcPts val="580"/>
                        </a:spcBef>
                      </a:pPr>
                      <a:r>
                        <a:rPr sz="1100" dirty="0">
                          <a:latin typeface="Arial"/>
                          <a:cs typeface="Arial"/>
                        </a:rPr>
                        <a:t>11(18.64%)</a:t>
                      </a:r>
                      <a:endParaRPr sz="1100">
                        <a:latin typeface="Arial"/>
                        <a:cs typeface="Arial"/>
                      </a:endParaRPr>
                    </a:p>
                  </a:txBody>
                  <a:tcPr marL="0" marR="0" marT="51358" marB="0"/>
                </a:tc>
                <a:tc>
                  <a:txBody>
                    <a:bodyPr/>
                    <a:lstStyle/>
                    <a:p>
                      <a:pPr marR="33020" algn="r">
                        <a:lnSpc>
                          <a:spcPct val="100000"/>
                        </a:lnSpc>
                        <a:spcBef>
                          <a:spcPts val="580"/>
                        </a:spcBef>
                      </a:pPr>
                      <a:r>
                        <a:rPr sz="1100" spc="-15" dirty="0">
                          <a:latin typeface="Arial"/>
                          <a:cs typeface="Arial"/>
                        </a:rPr>
                        <a:t>8 </a:t>
                      </a:r>
                      <a:r>
                        <a:rPr sz="1100" spc="-60" dirty="0">
                          <a:latin typeface="Arial"/>
                          <a:cs typeface="Arial"/>
                        </a:rPr>
                        <a:t>(</a:t>
                      </a:r>
                      <a:r>
                        <a:rPr sz="1100" spc="-185" dirty="0">
                          <a:latin typeface="Arial"/>
                          <a:cs typeface="Arial"/>
                        </a:rPr>
                        <a:t> </a:t>
                      </a:r>
                      <a:r>
                        <a:rPr sz="1100" spc="-55" dirty="0">
                          <a:latin typeface="Arial"/>
                          <a:cs typeface="Arial"/>
                        </a:rPr>
                        <a:t>13.55%)</a:t>
                      </a:r>
                      <a:endParaRPr sz="1100">
                        <a:latin typeface="Arial"/>
                        <a:cs typeface="Arial"/>
                      </a:endParaRPr>
                    </a:p>
                  </a:txBody>
                  <a:tcPr marL="0" marR="0" marT="51358" marB="0"/>
                </a:tc>
              </a:tr>
              <a:tr h="165294">
                <a:tc>
                  <a:txBody>
                    <a:bodyPr/>
                    <a:lstStyle/>
                    <a:p>
                      <a:pPr marL="31750">
                        <a:lnSpc>
                          <a:spcPct val="100000"/>
                        </a:lnSpc>
                        <a:spcBef>
                          <a:spcPts val="565"/>
                        </a:spcBef>
                      </a:pPr>
                      <a:r>
                        <a:rPr sz="1100" spc="-125" dirty="0">
                          <a:latin typeface="Arial"/>
                          <a:cs typeface="Arial"/>
                        </a:rPr>
                        <a:t>ALC </a:t>
                      </a:r>
                      <a:r>
                        <a:rPr sz="1100" spc="-25" dirty="0">
                          <a:latin typeface="Arial"/>
                          <a:cs typeface="Arial"/>
                        </a:rPr>
                        <a:t>beer </a:t>
                      </a:r>
                      <a:r>
                        <a:rPr sz="1100" spc="-15" dirty="0">
                          <a:latin typeface="Arial"/>
                          <a:cs typeface="Arial"/>
                        </a:rPr>
                        <a:t>equiv</a:t>
                      </a:r>
                      <a:r>
                        <a:rPr sz="1100" spc="-120" dirty="0">
                          <a:latin typeface="Arial"/>
                          <a:cs typeface="Arial"/>
                        </a:rPr>
                        <a:t> </a:t>
                      </a:r>
                      <a:r>
                        <a:rPr sz="1100" spc="-35" dirty="0">
                          <a:latin typeface="Arial"/>
                          <a:cs typeface="Arial"/>
                        </a:rPr>
                        <a:t>4+</a:t>
                      </a:r>
                      <a:endParaRPr sz="1100">
                        <a:latin typeface="Arial"/>
                        <a:cs typeface="Arial"/>
                      </a:endParaRPr>
                    </a:p>
                  </a:txBody>
                  <a:tcPr marL="0" marR="0" marT="50029" marB="0"/>
                </a:tc>
                <a:tc>
                  <a:txBody>
                    <a:bodyPr/>
                    <a:lstStyle/>
                    <a:p>
                      <a:pPr marL="267335">
                        <a:lnSpc>
                          <a:spcPct val="100000"/>
                        </a:lnSpc>
                        <a:spcBef>
                          <a:spcPts val="650"/>
                        </a:spcBef>
                      </a:pPr>
                      <a:r>
                        <a:rPr sz="1100" spc="20" dirty="0">
                          <a:latin typeface="Times New Roman"/>
                          <a:cs typeface="Times New Roman"/>
                        </a:rPr>
                        <a:t>4(06.77%)</a:t>
                      </a:r>
                      <a:endParaRPr sz="1100">
                        <a:latin typeface="Times New Roman"/>
                        <a:cs typeface="Times New Roman"/>
                      </a:endParaRPr>
                    </a:p>
                  </a:txBody>
                  <a:tcPr marL="0" marR="0" marT="57556" marB="0"/>
                </a:tc>
                <a:tc>
                  <a:txBody>
                    <a:bodyPr/>
                    <a:lstStyle/>
                    <a:p>
                      <a:pPr marR="203835" algn="r">
                        <a:lnSpc>
                          <a:spcPct val="100000"/>
                        </a:lnSpc>
                        <a:spcBef>
                          <a:spcPts val="565"/>
                        </a:spcBef>
                      </a:pPr>
                      <a:r>
                        <a:rPr sz="1100" dirty="0">
                          <a:latin typeface="Arial"/>
                          <a:cs typeface="Arial"/>
                        </a:rPr>
                        <a:t>3(05.08%)</a:t>
                      </a:r>
                      <a:endParaRPr sz="1100">
                        <a:latin typeface="Arial"/>
                        <a:cs typeface="Arial"/>
                      </a:endParaRPr>
                    </a:p>
                  </a:txBody>
                  <a:tcPr marL="0" marR="0" marT="50029" marB="0"/>
                </a:tc>
                <a:tc>
                  <a:txBody>
                    <a:bodyPr/>
                    <a:lstStyle/>
                    <a:p>
                      <a:pPr marR="24130" algn="r">
                        <a:lnSpc>
                          <a:spcPct val="100000"/>
                        </a:lnSpc>
                        <a:spcBef>
                          <a:spcPts val="615"/>
                        </a:spcBef>
                      </a:pPr>
                      <a:r>
                        <a:rPr sz="1100" spc="-45" dirty="0">
                          <a:latin typeface="Times New Roman"/>
                          <a:cs typeface="Times New Roman"/>
                        </a:rPr>
                        <a:t>3 </a:t>
                      </a:r>
                      <a:r>
                        <a:rPr sz="1100" spc="-40" dirty="0">
                          <a:latin typeface="Times New Roman"/>
                          <a:cs typeface="Times New Roman"/>
                        </a:rPr>
                        <a:t>(</a:t>
                      </a:r>
                      <a:r>
                        <a:rPr sz="1100" spc="20" dirty="0">
                          <a:latin typeface="Times New Roman"/>
                          <a:cs typeface="Times New Roman"/>
                        </a:rPr>
                        <a:t> 05.08%)</a:t>
                      </a:r>
                      <a:endParaRPr sz="1100" dirty="0">
                        <a:latin typeface="Times New Roman"/>
                        <a:cs typeface="Times New Roman"/>
                      </a:endParaRPr>
                    </a:p>
                  </a:txBody>
                  <a:tcPr marL="0" marR="0" marT="54457" marB="0"/>
                </a:tc>
              </a:tr>
            </a:tbl>
          </a:graphicData>
        </a:graphic>
      </p:graphicFrame>
      <p:sp>
        <p:nvSpPr>
          <p:cNvPr id="4" name="object 4"/>
          <p:cNvSpPr txBox="1"/>
          <p:nvPr/>
        </p:nvSpPr>
        <p:spPr>
          <a:xfrm>
            <a:off x="1761878" y="3200400"/>
            <a:ext cx="5237563" cy="520655"/>
          </a:xfrm>
          <a:prstGeom prst="rect">
            <a:avLst/>
          </a:prstGeom>
        </p:spPr>
        <p:txBody>
          <a:bodyPr vert="horz" wrap="square" lIns="0" tIns="0" rIns="0" bIns="0" rtlCol="0">
            <a:spAutoFit/>
          </a:bodyPr>
          <a:lstStyle/>
          <a:p>
            <a:pPr marL="828040">
              <a:lnSpc>
                <a:spcPct val="100000"/>
              </a:lnSpc>
            </a:pPr>
            <a:r>
              <a:rPr sz="1100" dirty="0">
                <a:latin typeface="Arial"/>
                <a:cs typeface="Arial"/>
              </a:rPr>
              <a:t>ALCOHOL  USE  BY  CAGE SCORE</a:t>
            </a:r>
          </a:p>
          <a:p>
            <a:pPr>
              <a:lnSpc>
                <a:spcPct val="100000"/>
              </a:lnSpc>
              <a:spcBef>
                <a:spcPts val="55"/>
              </a:spcBef>
            </a:pPr>
            <a:endParaRPr sz="1100" dirty="0">
              <a:latin typeface="Times New Roman"/>
              <a:cs typeface="Times New Roman"/>
            </a:endParaRPr>
          </a:p>
          <a:p>
            <a:pPr marL="12700">
              <a:lnSpc>
                <a:spcPct val="100000"/>
              </a:lnSpc>
            </a:pPr>
            <a:r>
              <a:rPr sz="1100" dirty="0">
                <a:latin typeface="Arial"/>
                <a:cs typeface="Arial"/>
              </a:rPr>
              <a:t>Sub- populations of alcohol drinkers by CAGE scores baseline and at 6 sessions</a:t>
            </a:r>
          </a:p>
        </p:txBody>
      </p:sp>
      <p:graphicFrame>
        <p:nvGraphicFramePr>
          <p:cNvPr id="5" name="object 5"/>
          <p:cNvGraphicFramePr>
            <a:graphicFrameLocks noGrp="1"/>
          </p:cNvGraphicFramePr>
          <p:nvPr>
            <p:extLst>
              <p:ext uri="{D42A27DB-BD31-4B8C-83A1-F6EECF244321}">
                <p14:modId xmlns:p14="http://schemas.microsoft.com/office/powerpoint/2010/main" val="2115513416"/>
              </p:ext>
            </p:extLst>
          </p:nvPr>
        </p:nvGraphicFramePr>
        <p:xfrm>
          <a:off x="883804" y="4038600"/>
          <a:ext cx="6134687" cy="1056471"/>
        </p:xfrm>
        <a:graphic>
          <a:graphicData uri="http://schemas.openxmlformats.org/drawingml/2006/table">
            <a:tbl>
              <a:tblPr firstRow="1" bandRow="1">
                <a:tableStyleId>{2D5ABB26-0587-4C30-8999-92F81FD0307C}</a:tableStyleId>
              </a:tblPr>
              <a:tblGrid>
                <a:gridCol w="1232210"/>
                <a:gridCol w="2042200"/>
                <a:gridCol w="1740158"/>
                <a:gridCol w="1120119"/>
              </a:tblGrid>
              <a:tr h="62604">
                <a:tc>
                  <a:txBody>
                    <a:bodyPr/>
                    <a:lstStyle/>
                    <a:p>
                      <a:endParaRPr sz="1100" dirty="0">
                        <a:latin typeface="Arial"/>
                        <a:cs typeface="Arial"/>
                      </a:endParaRPr>
                    </a:p>
                  </a:txBody>
                  <a:tcPr marL="0" marR="0" marT="0" marB="0"/>
                </a:tc>
                <a:tc>
                  <a:txBody>
                    <a:bodyPr/>
                    <a:lstStyle/>
                    <a:p>
                      <a:pPr marL="512445">
                        <a:lnSpc>
                          <a:spcPts val="1160"/>
                        </a:lnSpc>
                      </a:pPr>
                      <a:r>
                        <a:rPr lang="en-US" sz="1100" spc="-50" dirty="0" smtClean="0">
                          <a:latin typeface="Arial"/>
                          <a:cs typeface="Arial"/>
                        </a:rPr>
                        <a:t>            </a:t>
                      </a:r>
                      <a:r>
                        <a:rPr sz="1100" spc="-50" dirty="0" smtClean="0">
                          <a:latin typeface="Arial"/>
                          <a:cs typeface="Arial"/>
                        </a:rPr>
                        <a:t>Baseline</a:t>
                      </a:r>
                      <a:endParaRPr sz="1100" dirty="0">
                        <a:latin typeface="Arial"/>
                        <a:cs typeface="Arial"/>
                      </a:endParaRPr>
                    </a:p>
                  </a:txBody>
                  <a:tcPr marL="0" marR="0" marT="0" marB="0"/>
                </a:tc>
                <a:tc>
                  <a:txBody>
                    <a:bodyPr/>
                    <a:lstStyle/>
                    <a:p>
                      <a:pPr marL="699135">
                        <a:lnSpc>
                          <a:spcPts val="1160"/>
                        </a:lnSpc>
                      </a:pPr>
                      <a:r>
                        <a:rPr sz="1100" spc="25" dirty="0">
                          <a:latin typeface="Arial"/>
                          <a:cs typeface="Arial"/>
                        </a:rPr>
                        <a:t>3</a:t>
                      </a:r>
                      <a:r>
                        <a:rPr sz="1100" spc="-155" dirty="0">
                          <a:latin typeface="Arial"/>
                          <a:cs typeface="Arial"/>
                        </a:rPr>
                        <a:t> </a:t>
                      </a:r>
                      <a:r>
                        <a:rPr sz="1100" spc="-60" dirty="0">
                          <a:latin typeface="Arial"/>
                          <a:cs typeface="Arial"/>
                        </a:rPr>
                        <a:t>sessions</a:t>
                      </a:r>
                      <a:endParaRPr sz="1100" dirty="0">
                        <a:latin typeface="Arial"/>
                        <a:cs typeface="Arial"/>
                      </a:endParaRPr>
                    </a:p>
                  </a:txBody>
                  <a:tcPr marL="0" marR="0" marT="0" marB="0"/>
                </a:tc>
                <a:tc>
                  <a:txBody>
                    <a:bodyPr/>
                    <a:lstStyle/>
                    <a:p>
                      <a:pPr marR="68580" algn="r">
                        <a:lnSpc>
                          <a:spcPts val="1195"/>
                        </a:lnSpc>
                      </a:pPr>
                      <a:r>
                        <a:rPr sz="1100" spc="-20" dirty="0">
                          <a:latin typeface="Arial"/>
                          <a:cs typeface="Arial"/>
                        </a:rPr>
                        <a:t>6</a:t>
                      </a:r>
                      <a:r>
                        <a:rPr sz="1100" spc="-185" dirty="0">
                          <a:latin typeface="Arial"/>
                          <a:cs typeface="Arial"/>
                        </a:rPr>
                        <a:t> </a:t>
                      </a:r>
                      <a:r>
                        <a:rPr sz="1100" spc="-60" dirty="0">
                          <a:latin typeface="Arial"/>
                          <a:cs typeface="Arial"/>
                        </a:rPr>
                        <a:t>sessions</a:t>
                      </a:r>
                      <a:endParaRPr sz="1100">
                        <a:latin typeface="Arial"/>
                        <a:cs typeface="Arial"/>
                      </a:endParaRPr>
                    </a:p>
                  </a:txBody>
                  <a:tcPr marL="0" marR="0" marT="0" marB="0"/>
                </a:tc>
              </a:tr>
              <a:tr h="85998">
                <a:tc>
                  <a:txBody>
                    <a:bodyPr/>
                    <a:lstStyle/>
                    <a:p>
                      <a:pPr marL="31750">
                        <a:lnSpc>
                          <a:spcPct val="100000"/>
                        </a:lnSpc>
                        <a:spcBef>
                          <a:spcPts val="635"/>
                        </a:spcBef>
                      </a:pPr>
                      <a:r>
                        <a:rPr sz="1100" spc="-150" dirty="0">
                          <a:latin typeface="Arial"/>
                          <a:cs typeface="Arial"/>
                        </a:rPr>
                        <a:t>CAGE</a:t>
                      </a:r>
                      <a:r>
                        <a:rPr sz="1100" spc="-165" dirty="0">
                          <a:latin typeface="Arial"/>
                          <a:cs typeface="Arial"/>
                        </a:rPr>
                        <a:t> </a:t>
                      </a:r>
                      <a:r>
                        <a:rPr sz="1100" dirty="0">
                          <a:latin typeface="Arial"/>
                          <a:cs typeface="Arial"/>
                        </a:rPr>
                        <a:t>1:4</a:t>
                      </a:r>
                      <a:endParaRPr sz="1100">
                        <a:latin typeface="Arial"/>
                        <a:cs typeface="Arial"/>
                      </a:endParaRPr>
                    </a:p>
                  </a:txBody>
                  <a:tcPr marL="0" marR="0" marT="56228" marB="0"/>
                </a:tc>
                <a:tc>
                  <a:txBody>
                    <a:bodyPr/>
                    <a:lstStyle/>
                    <a:p>
                      <a:pPr marL="466725">
                        <a:lnSpc>
                          <a:spcPct val="100000"/>
                        </a:lnSpc>
                        <a:spcBef>
                          <a:spcPts val="600"/>
                        </a:spcBef>
                      </a:pPr>
                      <a:r>
                        <a:rPr lang="en-US" sz="1100" spc="-45" dirty="0" smtClean="0">
                          <a:latin typeface="Arial"/>
                          <a:cs typeface="Arial"/>
                        </a:rPr>
                        <a:t>           </a:t>
                      </a:r>
                      <a:r>
                        <a:rPr sz="1100" spc="-45" dirty="0" smtClean="0">
                          <a:latin typeface="Arial"/>
                          <a:cs typeface="Arial"/>
                        </a:rPr>
                        <a:t>46(77.96</a:t>
                      </a:r>
                      <a:r>
                        <a:rPr sz="1100" spc="-45" dirty="0">
                          <a:latin typeface="Arial"/>
                          <a:cs typeface="Arial"/>
                        </a:rPr>
                        <a:t>%)</a:t>
                      </a:r>
                      <a:endParaRPr sz="1100" dirty="0">
                        <a:latin typeface="Arial"/>
                        <a:cs typeface="Arial"/>
                      </a:endParaRPr>
                    </a:p>
                  </a:txBody>
                  <a:tcPr marL="0" marR="0" marT="53128" marB="0"/>
                </a:tc>
                <a:tc>
                  <a:txBody>
                    <a:bodyPr/>
                    <a:lstStyle/>
                    <a:p>
                      <a:pPr marL="542290">
                        <a:lnSpc>
                          <a:spcPct val="100000"/>
                        </a:lnSpc>
                        <a:spcBef>
                          <a:spcPts val="565"/>
                        </a:spcBef>
                      </a:pPr>
                      <a:r>
                        <a:rPr sz="1100" spc="-20" dirty="0">
                          <a:latin typeface="Arial"/>
                          <a:cs typeface="Arial"/>
                        </a:rPr>
                        <a:t>47</a:t>
                      </a:r>
                      <a:r>
                        <a:rPr sz="1100" spc="-155" dirty="0">
                          <a:latin typeface="Arial"/>
                          <a:cs typeface="Arial"/>
                        </a:rPr>
                        <a:t> </a:t>
                      </a:r>
                      <a:r>
                        <a:rPr sz="1100" spc="-50" dirty="0">
                          <a:latin typeface="Arial"/>
                          <a:cs typeface="Arial"/>
                        </a:rPr>
                        <a:t>(79.66%)</a:t>
                      </a:r>
                      <a:endParaRPr sz="1100">
                        <a:latin typeface="Arial"/>
                        <a:cs typeface="Arial"/>
                      </a:endParaRPr>
                    </a:p>
                  </a:txBody>
                  <a:tcPr marL="0" marR="0" marT="50029" marB="0"/>
                </a:tc>
                <a:tc>
                  <a:txBody>
                    <a:bodyPr/>
                    <a:lstStyle/>
                    <a:p>
                      <a:pPr marR="24130" algn="r">
                        <a:lnSpc>
                          <a:spcPct val="100000"/>
                        </a:lnSpc>
                        <a:spcBef>
                          <a:spcPts val="600"/>
                        </a:spcBef>
                      </a:pPr>
                      <a:r>
                        <a:rPr sz="1100" spc="-25" dirty="0">
                          <a:latin typeface="Arial"/>
                          <a:cs typeface="Arial"/>
                        </a:rPr>
                        <a:t>48 </a:t>
                      </a:r>
                      <a:r>
                        <a:rPr sz="1100" spc="-15" dirty="0">
                          <a:latin typeface="Arial"/>
                          <a:cs typeface="Arial"/>
                        </a:rPr>
                        <a:t>(</a:t>
                      </a:r>
                      <a:r>
                        <a:rPr sz="1100" spc="-200" dirty="0">
                          <a:latin typeface="Arial"/>
                          <a:cs typeface="Arial"/>
                        </a:rPr>
                        <a:t> </a:t>
                      </a:r>
                      <a:r>
                        <a:rPr sz="1100" spc="-25" dirty="0">
                          <a:latin typeface="Arial"/>
                          <a:cs typeface="Arial"/>
                        </a:rPr>
                        <a:t>81.35%)</a:t>
                      </a:r>
                      <a:endParaRPr sz="1100">
                        <a:latin typeface="Arial"/>
                        <a:cs typeface="Arial"/>
                      </a:endParaRPr>
                    </a:p>
                  </a:txBody>
                  <a:tcPr marL="0" marR="0" marT="53128" marB="0"/>
                </a:tc>
              </a:tr>
              <a:tr h="85409">
                <a:tc>
                  <a:txBody>
                    <a:bodyPr/>
                    <a:lstStyle/>
                    <a:p>
                      <a:pPr marL="31750">
                        <a:lnSpc>
                          <a:spcPct val="100000"/>
                        </a:lnSpc>
                        <a:spcBef>
                          <a:spcPts val="635"/>
                        </a:spcBef>
                      </a:pPr>
                      <a:r>
                        <a:rPr sz="1100" spc="-150" dirty="0">
                          <a:latin typeface="Arial"/>
                          <a:cs typeface="Arial"/>
                        </a:rPr>
                        <a:t>CAGE</a:t>
                      </a:r>
                      <a:r>
                        <a:rPr sz="1100" spc="-114" dirty="0">
                          <a:latin typeface="Arial"/>
                          <a:cs typeface="Arial"/>
                        </a:rPr>
                        <a:t> </a:t>
                      </a:r>
                      <a:r>
                        <a:rPr sz="1100" spc="-15" dirty="0">
                          <a:latin typeface="Arial"/>
                          <a:cs typeface="Arial"/>
                        </a:rPr>
                        <a:t>2:4</a:t>
                      </a:r>
                      <a:endParaRPr sz="1100">
                        <a:latin typeface="Arial"/>
                        <a:cs typeface="Arial"/>
                      </a:endParaRPr>
                    </a:p>
                  </a:txBody>
                  <a:tcPr marL="0" marR="0" marT="56228" marB="0"/>
                </a:tc>
                <a:tc>
                  <a:txBody>
                    <a:bodyPr/>
                    <a:lstStyle/>
                    <a:p>
                      <a:pPr marR="565150" algn="r">
                        <a:lnSpc>
                          <a:spcPct val="100000"/>
                        </a:lnSpc>
                        <a:spcBef>
                          <a:spcPts val="600"/>
                        </a:spcBef>
                      </a:pPr>
                      <a:r>
                        <a:rPr sz="1100" dirty="0">
                          <a:latin typeface="Arial"/>
                          <a:cs typeface="Arial"/>
                        </a:rPr>
                        <a:t>9(15.25%)</a:t>
                      </a:r>
                    </a:p>
                  </a:txBody>
                  <a:tcPr marL="0" marR="0" marT="53128" marB="0"/>
                </a:tc>
                <a:tc>
                  <a:txBody>
                    <a:bodyPr/>
                    <a:lstStyle/>
                    <a:p>
                      <a:pPr marL="596265">
                        <a:lnSpc>
                          <a:spcPct val="100000"/>
                        </a:lnSpc>
                        <a:spcBef>
                          <a:spcPts val="565"/>
                        </a:spcBef>
                      </a:pPr>
                      <a:r>
                        <a:rPr sz="1100" spc="25" dirty="0">
                          <a:latin typeface="Arial"/>
                          <a:cs typeface="Arial"/>
                        </a:rPr>
                        <a:t>8</a:t>
                      </a:r>
                      <a:r>
                        <a:rPr sz="1100" spc="-170" dirty="0">
                          <a:latin typeface="Arial"/>
                          <a:cs typeface="Arial"/>
                        </a:rPr>
                        <a:t> </a:t>
                      </a:r>
                      <a:r>
                        <a:rPr sz="1100" spc="-55" dirty="0">
                          <a:latin typeface="Arial"/>
                          <a:cs typeface="Arial"/>
                        </a:rPr>
                        <a:t>{13.55%)</a:t>
                      </a:r>
                      <a:endParaRPr sz="1100">
                        <a:latin typeface="Arial"/>
                        <a:cs typeface="Arial"/>
                      </a:endParaRPr>
                    </a:p>
                  </a:txBody>
                  <a:tcPr marL="0" marR="0" marT="50029" marB="0"/>
                </a:tc>
                <a:tc>
                  <a:txBody>
                    <a:bodyPr/>
                    <a:lstStyle/>
                    <a:p>
                      <a:pPr marR="41910" algn="r">
                        <a:lnSpc>
                          <a:spcPct val="100000"/>
                        </a:lnSpc>
                        <a:spcBef>
                          <a:spcPts val="565"/>
                        </a:spcBef>
                      </a:pPr>
                      <a:r>
                        <a:rPr sz="1100" spc="40" dirty="0">
                          <a:latin typeface="Arial"/>
                          <a:cs typeface="Arial"/>
                        </a:rPr>
                        <a:t>7</a:t>
                      </a:r>
                      <a:r>
                        <a:rPr sz="1100" spc="-165" dirty="0">
                          <a:latin typeface="Arial"/>
                          <a:cs typeface="Arial"/>
                        </a:rPr>
                        <a:t> </a:t>
                      </a:r>
                      <a:r>
                        <a:rPr sz="1100" spc="-25" dirty="0">
                          <a:latin typeface="Arial"/>
                          <a:cs typeface="Arial"/>
                        </a:rPr>
                        <a:t>(11.80%)</a:t>
                      </a:r>
                      <a:endParaRPr sz="1100">
                        <a:latin typeface="Arial"/>
                        <a:cs typeface="Arial"/>
                      </a:endParaRPr>
                    </a:p>
                  </a:txBody>
                  <a:tcPr marL="0" marR="0" marT="50029" marB="0"/>
                </a:tc>
              </a:tr>
              <a:tr h="83642">
                <a:tc>
                  <a:txBody>
                    <a:bodyPr/>
                    <a:lstStyle/>
                    <a:p>
                      <a:pPr marL="31750">
                        <a:lnSpc>
                          <a:spcPct val="100000"/>
                        </a:lnSpc>
                        <a:spcBef>
                          <a:spcPts val="580"/>
                        </a:spcBef>
                      </a:pPr>
                      <a:r>
                        <a:rPr sz="1100" spc="-135" dirty="0">
                          <a:latin typeface="Arial"/>
                          <a:cs typeface="Arial"/>
                        </a:rPr>
                        <a:t>CAGE</a:t>
                      </a:r>
                      <a:r>
                        <a:rPr sz="1100" spc="-175" dirty="0">
                          <a:latin typeface="Arial"/>
                          <a:cs typeface="Arial"/>
                        </a:rPr>
                        <a:t> </a:t>
                      </a:r>
                      <a:r>
                        <a:rPr sz="1100" spc="-10" dirty="0">
                          <a:latin typeface="Arial"/>
                          <a:cs typeface="Arial"/>
                        </a:rPr>
                        <a:t>3:4</a:t>
                      </a:r>
                      <a:endParaRPr sz="1100" dirty="0">
                        <a:latin typeface="Arial"/>
                        <a:cs typeface="Arial"/>
                      </a:endParaRPr>
                    </a:p>
                  </a:txBody>
                  <a:tcPr marL="0" marR="0" marT="51358" marB="0"/>
                </a:tc>
                <a:tc>
                  <a:txBody>
                    <a:bodyPr/>
                    <a:lstStyle/>
                    <a:p>
                      <a:pPr marR="534670" algn="r">
                        <a:lnSpc>
                          <a:spcPct val="100000"/>
                        </a:lnSpc>
                        <a:spcBef>
                          <a:spcPts val="580"/>
                        </a:spcBef>
                      </a:pPr>
                      <a:r>
                        <a:rPr sz="1100" spc="-15" dirty="0">
                          <a:latin typeface="Arial"/>
                          <a:cs typeface="Arial"/>
                        </a:rPr>
                        <a:t>3(</a:t>
                      </a:r>
                      <a:r>
                        <a:rPr sz="1100" spc="-165" dirty="0">
                          <a:latin typeface="Arial"/>
                          <a:cs typeface="Arial"/>
                        </a:rPr>
                        <a:t> </a:t>
                      </a:r>
                      <a:r>
                        <a:rPr sz="1100" spc="-100" dirty="0">
                          <a:latin typeface="Arial"/>
                          <a:cs typeface="Arial"/>
                        </a:rPr>
                        <a:t>OS.08%)</a:t>
                      </a:r>
                      <a:endParaRPr sz="1100" dirty="0">
                        <a:latin typeface="Arial"/>
                        <a:cs typeface="Arial"/>
                      </a:endParaRPr>
                    </a:p>
                  </a:txBody>
                  <a:tcPr marL="0" marR="0" marT="51358" marB="0"/>
                </a:tc>
                <a:tc>
                  <a:txBody>
                    <a:bodyPr/>
                    <a:lstStyle/>
                    <a:p>
                      <a:pPr marL="596265">
                        <a:lnSpc>
                          <a:spcPct val="100000"/>
                        </a:lnSpc>
                        <a:spcBef>
                          <a:spcPts val="545"/>
                        </a:spcBef>
                      </a:pPr>
                      <a:r>
                        <a:rPr sz="1100" spc="-45" dirty="0">
                          <a:latin typeface="Arial"/>
                          <a:cs typeface="Arial"/>
                        </a:rPr>
                        <a:t>3(05.08%)</a:t>
                      </a:r>
                      <a:endParaRPr sz="1100">
                        <a:latin typeface="Arial"/>
                        <a:cs typeface="Arial"/>
                      </a:endParaRPr>
                    </a:p>
                  </a:txBody>
                  <a:tcPr marL="0" marR="0" marT="48258" marB="0"/>
                </a:tc>
                <a:tc>
                  <a:txBody>
                    <a:bodyPr/>
                    <a:lstStyle/>
                    <a:p>
                      <a:pPr marR="40005" algn="r">
                        <a:lnSpc>
                          <a:spcPct val="100000"/>
                        </a:lnSpc>
                        <a:spcBef>
                          <a:spcPts val="545"/>
                        </a:spcBef>
                      </a:pPr>
                      <a:r>
                        <a:rPr sz="1100" spc="-15" dirty="0">
                          <a:latin typeface="Arial"/>
                          <a:cs typeface="Arial"/>
                        </a:rPr>
                        <a:t>3 (</a:t>
                      </a:r>
                      <a:r>
                        <a:rPr sz="1100" spc="-175" dirty="0">
                          <a:latin typeface="Arial"/>
                          <a:cs typeface="Arial"/>
                        </a:rPr>
                        <a:t> </a:t>
                      </a:r>
                      <a:r>
                        <a:rPr sz="1100" spc="-55" dirty="0">
                          <a:latin typeface="Arial"/>
                          <a:cs typeface="Arial"/>
                        </a:rPr>
                        <a:t>05.08%)</a:t>
                      </a:r>
                      <a:endParaRPr sz="1100">
                        <a:latin typeface="Arial"/>
                        <a:cs typeface="Arial"/>
                      </a:endParaRPr>
                    </a:p>
                  </a:txBody>
                  <a:tcPr marL="0" marR="0" marT="48258" marB="0"/>
                </a:tc>
              </a:tr>
              <a:tr h="0">
                <a:tc>
                  <a:txBody>
                    <a:bodyPr/>
                    <a:lstStyle/>
                    <a:p>
                      <a:pPr marL="31750">
                        <a:lnSpc>
                          <a:spcPct val="100000"/>
                        </a:lnSpc>
                        <a:spcBef>
                          <a:spcPts val="615"/>
                        </a:spcBef>
                      </a:pPr>
                      <a:r>
                        <a:rPr sz="1100" spc="-55" dirty="0">
                          <a:latin typeface="Arial"/>
                          <a:cs typeface="Arial"/>
                        </a:rPr>
                        <a:t>CAGE4:4</a:t>
                      </a:r>
                      <a:endParaRPr sz="1100">
                        <a:latin typeface="Arial"/>
                        <a:cs typeface="Arial"/>
                      </a:endParaRPr>
                    </a:p>
                  </a:txBody>
                  <a:tcPr marL="0" marR="0" marT="54457" marB="0"/>
                </a:tc>
                <a:tc>
                  <a:txBody>
                    <a:bodyPr/>
                    <a:lstStyle/>
                    <a:p>
                      <a:pPr marR="564515" algn="r">
                        <a:lnSpc>
                          <a:spcPct val="100000"/>
                        </a:lnSpc>
                        <a:spcBef>
                          <a:spcPts val="615"/>
                        </a:spcBef>
                      </a:pPr>
                      <a:r>
                        <a:rPr sz="1100" dirty="0">
                          <a:latin typeface="Arial"/>
                          <a:cs typeface="Arial"/>
                        </a:rPr>
                        <a:t>1(01.69%)</a:t>
                      </a:r>
                      <a:endParaRPr sz="1100">
                        <a:latin typeface="Arial"/>
                        <a:cs typeface="Arial"/>
                      </a:endParaRPr>
                    </a:p>
                  </a:txBody>
                  <a:tcPr marL="0" marR="0" marT="54457" marB="0"/>
                </a:tc>
                <a:tc>
                  <a:txBody>
                    <a:bodyPr/>
                    <a:lstStyle/>
                    <a:p>
                      <a:pPr marL="601980">
                        <a:lnSpc>
                          <a:spcPct val="100000"/>
                        </a:lnSpc>
                        <a:spcBef>
                          <a:spcPts val="580"/>
                        </a:spcBef>
                      </a:pPr>
                      <a:r>
                        <a:rPr sz="1100" spc="-25" dirty="0">
                          <a:latin typeface="Arial"/>
                          <a:cs typeface="Arial"/>
                        </a:rPr>
                        <a:t>l(Ol..69%)</a:t>
                      </a:r>
                      <a:endParaRPr sz="1100">
                        <a:latin typeface="Arial"/>
                        <a:cs typeface="Arial"/>
                      </a:endParaRPr>
                    </a:p>
                  </a:txBody>
                  <a:tcPr marL="0" marR="0" marT="51358" marB="0"/>
                </a:tc>
                <a:tc>
                  <a:txBody>
                    <a:bodyPr/>
                    <a:lstStyle/>
                    <a:p>
                      <a:pPr marR="40005" algn="r">
                        <a:lnSpc>
                          <a:spcPct val="100000"/>
                        </a:lnSpc>
                        <a:spcBef>
                          <a:spcPts val="545"/>
                        </a:spcBef>
                      </a:pPr>
                      <a:r>
                        <a:rPr sz="1100" spc="-60" dirty="0">
                          <a:latin typeface="Arial"/>
                          <a:cs typeface="Arial"/>
                        </a:rPr>
                        <a:t>1 </a:t>
                      </a:r>
                      <a:r>
                        <a:rPr sz="1100" spc="-15" dirty="0">
                          <a:latin typeface="Arial"/>
                          <a:cs typeface="Arial"/>
                        </a:rPr>
                        <a:t>(</a:t>
                      </a:r>
                      <a:r>
                        <a:rPr sz="1100" spc="-75" dirty="0">
                          <a:latin typeface="Arial"/>
                          <a:cs typeface="Arial"/>
                        </a:rPr>
                        <a:t> </a:t>
                      </a:r>
                      <a:r>
                        <a:rPr sz="1100" spc="-55" dirty="0">
                          <a:latin typeface="Arial"/>
                          <a:cs typeface="Arial"/>
                        </a:rPr>
                        <a:t>01.69%)</a:t>
                      </a:r>
                      <a:endParaRPr sz="1100" dirty="0">
                        <a:latin typeface="Arial"/>
                        <a:cs typeface="Arial"/>
                      </a:endParaRPr>
                    </a:p>
                  </a:txBody>
                  <a:tcPr marL="0" marR="0" marT="48258" marB="0"/>
                </a:tc>
              </a:tr>
            </a:tbl>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418780" y="780836"/>
            <a:ext cx="4969239" cy="507831"/>
          </a:xfrm>
          <a:prstGeom prst="rect">
            <a:avLst/>
          </a:prstGeom>
        </p:spPr>
        <p:txBody>
          <a:bodyPr vert="horz" wrap="square" lIns="0" tIns="0" rIns="0" bIns="0" rtlCol="0">
            <a:spAutoFit/>
          </a:bodyPr>
          <a:lstStyle/>
          <a:p>
            <a:pPr marL="1014730">
              <a:lnSpc>
                <a:spcPct val="100000"/>
              </a:lnSpc>
            </a:pPr>
            <a:r>
              <a:rPr sz="1100" dirty="0" smtClean="0">
                <a:latin typeface="Arial"/>
                <a:cs typeface="Arial"/>
              </a:rPr>
              <a:t>PEA</a:t>
            </a:r>
            <a:r>
              <a:rPr lang="en-US" sz="1100" dirty="0">
                <a:latin typeface="Arial"/>
                <a:cs typeface="Arial"/>
              </a:rPr>
              <a:t>K</a:t>
            </a:r>
            <a:r>
              <a:rPr sz="1100" dirty="0" smtClean="0">
                <a:latin typeface="Arial"/>
                <a:cs typeface="Arial"/>
              </a:rPr>
              <a:t> </a:t>
            </a:r>
            <a:r>
              <a:rPr sz="1100" dirty="0">
                <a:latin typeface="Arial"/>
                <a:cs typeface="Arial"/>
              </a:rPr>
              <a:t>FIOW  EXHALATION/TOBACCO SMOKERS  ml</a:t>
            </a:r>
          </a:p>
          <a:p>
            <a:pPr>
              <a:lnSpc>
                <a:spcPct val="100000"/>
              </a:lnSpc>
              <a:spcBef>
                <a:spcPts val="25"/>
              </a:spcBef>
            </a:pPr>
            <a:endParaRPr sz="1100" dirty="0">
              <a:latin typeface="Times New Roman"/>
              <a:cs typeface="Times New Roman"/>
            </a:endParaRPr>
          </a:p>
          <a:p>
            <a:pPr marL="12700">
              <a:lnSpc>
                <a:spcPct val="100000"/>
              </a:lnSpc>
            </a:pPr>
            <a:r>
              <a:rPr sz="1100" dirty="0">
                <a:latin typeface="Arial"/>
                <a:cs typeface="Arial"/>
              </a:rPr>
              <a:t>Sub- population of tobacco smokers' peak flows baseline and </a:t>
            </a:r>
            <a:r>
              <a:rPr sz="1100" dirty="0">
                <a:latin typeface="Times New Roman"/>
                <a:cs typeface="Times New Roman"/>
              </a:rPr>
              <a:t>at </a:t>
            </a:r>
            <a:r>
              <a:rPr sz="1100" dirty="0">
                <a:latin typeface="Arial"/>
                <a:cs typeface="Arial"/>
              </a:rPr>
              <a:t>6 sessions</a:t>
            </a:r>
          </a:p>
        </p:txBody>
      </p:sp>
      <p:graphicFrame>
        <p:nvGraphicFramePr>
          <p:cNvPr id="3" name="object 3"/>
          <p:cNvGraphicFramePr>
            <a:graphicFrameLocks noGrp="1"/>
          </p:cNvGraphicFramePr>
          <p:nvPr>
            <p:extLst>
              <p:ext uri="{D42A27DB-BD31-4B8C-83A1-F6EECF244321}">
                <p14:modId xmlns:p14="http://schemas.microsoft.com/office/powerpoint/2010/main" val="3329477317"/>
              </p:ext>
            </p:extLst>
          </p:nvPr>
        </p:nvGraphicFramePr>
        <p:xfrm>
          <a:off x="973316" y="1447800"/>
          <a:ext cx="5414703" cy="929812"/>
        </p:xfrm>
        <a:graphic>
          <a:graphicData uri="http://schemas.openxmlformats.org/drawingml/2006/table">
            <a:tbl>
              <a:tblPr firstRow="1" bandRow="1">
                <a:tableStyleId>{2D5ABB26-0587-4C30-8999-92F81FD0307C}</a:tableStyleId>
              </a:tblPr>
              <a:tblGrid>
                <a:gridCol w="1755844"/>
                <a:gridCol w="1345761"/>
                <a:gridCol w="1323960"/>
                <a:gridCol w="989138"/>
              </a:tblGrid>
              <a:tr h="29368">
                <a:tc>
                  <a:txBody>
                    <a:bodyPr/>
                    <a:lstStyle/>
                    <a:p>
                      <a:pPr>
                        <a:lnSpc>
                          <a:spcPct val="100000"/>
                        </a:lnSpc>
                      </a:pPr>
                      <a:endParaRPr sz="1100" dirty="0">
                        <a:latin typeface="Times New Roman"/>
                        <a:cs typeface="Times New Roman"/>
                      </a:endParaRPr>
                    </a:p>
                    <a:p>
                      <a:pPr marL="35560">
                        <a:lnSpc>
                          <a:spcPct val="100000"/>
                        </a:lnSpc>
                        <a:spcBef>
                          <a:spcPts val="1005"/>
                        </a:spcBef>
                      </a:pPr>
                      <a:r>
                        <a:rPr sz="1100" spc="-110" dirty="0">
                          <a:latin typeface="Arial"/>
                          <a:cs typeface="Arial"/>
                        </a:rPr>
                        <a:t>Peak </a:t>
                      </a:r>
                      <a:r>
                        <a:rPr sz="1100" spc="10" dirty="0">
                          <a:latin typeface="Arial"/>
                          <a:cs typeface="Arial"/>
                        </a:rPr>
                        <a:t>flow </a:t>
                      </a:r>
                      <a:r>
                        <a:rPr sz="1100" spc="-30" dirty="0">
                          <a:latin typeface="Arial"/>
                          <a:cs typeface="Arial"/>
                        </a:rPr>
                        <a:t>100- </a:t>
                      </a:r>
                      <a:r>
                        <a:rPr sz="1100" spc="-20" dirty="0">
                          <a:latin typeface="Arial"/>
                          <a:cs typeface="Arial"/>
                        </a:rPr>
                        <a:t>200</a:t>
                      </a:r>
                      <a:r>
                        <a:rPr sz="1100" spc="-175" dirty="0">
                          <a:latin typeface="Arial"/>
                          <a:cs typeface="Arial"/>
                        </a:rPr>
                        <a:t> </a:t>
                      </a:r>
                      <a:r>
                        <a:rPr sz="1100" spc="20" dirty="0">
                          <a:latin typeface="Arial"/>
                          <a:cs typeface="Arial"/>
                        </a:rPr>
                        <a:t>ml</a:t>
                      </a:r>
                      <a:endParaRPr sz="1100" dirty="0">
                        <a:latin typeface="Arial"/>
                        <a:cs typeface="Arial"/>
                      </a:endParaRPr>
                    </a:p>
                  </a:txBody>
                  <a:tcPr marL="0" marR="0" marT="0" marB="0"/>
                </a:tc>
                <a:tc>
                  <a:txBody>
                    <a:bodyPr/>
                    <a:lstStyle/>
                    <a:p>
                      <a:pPr marL="239395">
                        <a:lnSpc>
                          <a:spcPts val="1195"/>
                        </a:lnSpc>
                      </a:pPr>
                      <a:r>
                        <a:rPr sz="1100" spc="-45" dirty="0">
                          <a:latin typeface="Arial"/>
                          <a:cs typeface="Arial"/>
                        </a:rPr>
                        <a:t>Baseline</a:t>
                      </a:r>
                      <a:endParaRPr sz="1100">
                        <a:latin typeface="Arial"/>
                        <a:cs typeface="Arial"/>
                      </a:endParaRPr>
                    </a:p>
                    <a:p>
                      <a:pPr>
                        <a:lnSpc>
                          <a:spcPct val="100000"/>
                        </a:lnSpc>
                        <a:spcBef>
                          <a:spcPts val="10"/>
                        </a:spcBef>
                      </a:pPr>
                      <a:endParaRPr sz="1100">
                        <a:latin typeface="Times New Roman"/>
                        <a:cs typeface="Times New Roman"/>
                      </a:endParaRPr>
                    </a:p>
                    <a:p>
                      <a:pPr marL="234950">
                        <a:lnSpc>
                          <a:spcPct val="100000"/>
                        </a:lnSpc>
                      </a:pPr>
                      <a:r>
                        <a:rPr sz="1100" spc="10" dirty="0">
                          <a:latin typeface="Arial"/>
                          <a:cs typeface="Arial"/>
                        </a:rPr>
                        <a:t>5</a:t>
                      </a:r>
                      <a:r>
                        <a:rPr sz="1100" spc="-110" dirty="0">
                          <a:latin typeface="Arial"/>
                          <a:cs typeface="Arial"/>
                        </a:rPr>
                        <a:t> </a:t>
                      </a:r>
                      <a:r>
                        <a:rPr sz="1100" spc="-50" dirty="0">
                          <a:latin typeface="Arial"/>
                          <a:cs typeface="Arial"/>
                        </a:rPr>
                        <a:t>(08.47%)</a:t>
                      </a:r>
                      <a:endParaRPr sz="1100">
                        <a:latin typeface="Arial"/>
                        <a:cs typeface="Arial"/>
                      </a:endParaRPr>
                    </a:p>
                  </a:txBody>
                  <a:tcPr marL="0" marR="0" marT="0" marB="0"/>
                </a:tc>
                <a:tc>
                  <a:txBody>
                    <a:bodyPr/>
                    <a:lstStyle/>
                    <a:p>
                      <a:pPr marL="454025">
                        <a:lnSpc>
                          <a:spcPts val="1160"/>
                        </a:lnSpc>
                      </a:pPr>
                      <a:r>
                        <a:rPr sz="1100" spc="45" dirty="0">
                          <a:latin typeface="Arial"/>
                          <a:cs typeface="Arial"/>
                        </a:rPr>
                        <a:t>3</a:t>
                      </a:r>
                      <a:r>
                        <a:rPr sz="1100" spc="-130" dirty="0">
                          <a:latin typeface="Arial"/>
                          <a:cs typeface="Arial"/>
                        </a:rPr>
                        <a:t> </a:t>
                      </a:r>
                      <a:r>
                        <a:rPr sz="1100" spc="-60" dirty="0">
                          <a:latin typeface="Arial"/>
                          <a:cs typeface="Arial"/>
                        </a:rPr>
                        <a:t>sessions</a:t>
                      </a:r>
                      <a:endParaRPr sz="1100">
                        <a:latin typeface="Arial"/>
                        <a:cs typeface="Arial"/>
                      </a:endParaRPr>
                    </a:p>
                    <a:p>
                      <a:pPr>
                        <a:lnSpc>
                          <a:spcPct val="100000"/>
                        </a:lnSpc>
                        <a:spcBef>
                          <a:spcPts val="10"/>
                        </a:spcBef>
                      </a:pPr>
                      <a:endParaRPr sz="1100">
                        <a:latin typeface="Times New Roman"/>
                        <a:cs typeface="Times New Roman"/>
                      </a:endParaRPr>
                    </a:p>
                    <a:p>
                      <a:pPr marL="324485">
                        <a:lnSpc>
                          <a:spcPct val="100000"/>
                        </a:lnSpc>
                      </a:pPr>
                      <a:r>
                        <a:rPr sz="1100" spc="-10" dirty="0">
                          <a:latin typeface="Arial"/>
                          <a:cs typeface="Arial"/>
                        </a:rPr>
                        <a:t>1(01.</a:t>
                      </a:r>
                      <a:r>
                        <a:rPr sz="1100" spc="-155" dirty="0">
                          <a:latin typeface="Arial"/>
                          <a:cs typeface="Arial"/>
                        </a:rPr>
                        <a:t> </a:t>
                      </a:r>
                      <a:r>
                        <a:rPr sz="1100" spc="-70" dirty="0">
                          <a:latin typeface="Arial"/>
                          <a:cs typeface="Arial"/>
                        </a:rPr>
                        <a:t>69%)</a:t>
                      </a:r>
                      <a:endParaRPr sz="1100">
                        <a:latin typeface="Arial"/>
                        <a:cs typeface="Arial"/>
                      </a:endParaRPr>
                    </a:p>
                  </a:txBody>
                  <a:tcPr marL="0" marR="0" marT="0" marB="0"/>
                </a:tc>
                <a:tc>
                  <a:txBody>
                    <a:bodyPr/>
                    <a:lstStyle/>
                    <a:p>
                      <a:pPr marL="213995">
                        <a:lnSpc>
                          <a:spcPts val="1195"/>
                        </a:lnSpc>
                      </a:pPr>
                      <a:r>
                        <a:rPr sz="1100" spc="-50" dirty="0">
                          <a:latin typeface="Arial"/>
                          <a:cs typeface="Arial"/>
                        </a:rPr>
                        <a:t>6</a:t>
                      </a:r>
                      <a:r>
                        <a:rPr sz="1100" spc="-40" dirty="0">
                          <a:latin typeface="Arial"/>
                          <a:cs typeface="Arial"/>
                        </a:rPr>
                        <a:t> </a:t>
                      </a:r>
                      <a:r>
                        <a:rPr sz="1100" spc="-60" dirty="0">
                          <a:latin typeface="Arial"/>
                          <a:cs typeface="Arial"/>
                        </a:rPr>
                        <a:t>sessions</a:t>
                      </a:r>
                      <a:endParaRPr sz="1100">
                        <a:latin typeface="Arial"/>
                        <a:cs typeface="Arial"/>
                      </a:endParaRPr>
                    </a:p>
                    <a:p>
                      <a:pPr>
                        <a:lnSpc>
                          <a:spcPct val="100000"/>
                        </a:lnSpc>
                        <a:spcBef>
                          <a:spcPts val="35"/>
                        </a:spcBef>
                      </a:pPr>
                      <a:endParaRPr sz="1100">
                        <a:latin typeface="Times New Roman"/>
                        <a:cs typeface="Times New Roman"/>
                      </a:endParaRPr>
                    </a:p>
                    <a:p>
                      <a:pPr marL="154940">
                        <a:lnSpc>
                          <a:spcPct val="100000"/>
                        </a:lnSpc>
                      </a:pPr>
                      <a:r>
                        <a:rPr sz="1100" spc="30" dirty="0">
                          <a:latin typeface="Arial"/>
                          <a:cs typeface="Arial"/>
                        </a:rPr>
                        <a:t>0</a:t>
                      </a:r>
                      <a:r>
                        <a:rPr sz="1100" spc="-235" dirty="0">
                          <a:latin typeface="Arial"/>
                          <a:cs typeface="Arial"/>
                        </a:rPr>
                        <a:t> </a:t>
                      </a:r>
                      <a:r>
                        <a:rPr sz="1100" spc="-15" dirty="0">
                          <a:latin typeface="Arial"/>
                          <a:cs typeface="Arial"/>
                        </a:rPr>
                        <a:t>( </a:t>
                      </a:r>
                      <a:r>
                        <a:rPr sz="1100" spc="-25" dirty="0">
                          <a:latin typeface="Arial"/>
                          <a:cs typeface="Arial"/>
                        </a:rPr>
                        <a:t>00.00%)</a:t>
                      </a:r>
                      <a:endParaRPr sz="1100">
                        <a:latin typeface="Arial"/>
                        <a:cs typeface="Arial"/>
                      </a:endParaRPr>
                    </a:p>
                  </a:txBody>
                  <a:tcPr marL="0" marR="0" marT="0" marB="0"/>
                </a:tc>
              </a:tr>
              <a:tr h="223134">
                <a:tc>
                  <a:txBody>
                    <a:bodyPr/>
                    <a:lstStyle/>
                    <a:p>
                      <a:pPr marL="31750">
                        <a:lnSpc>
                          <a:spcPct val="100000"/>
                        </a:lnSpc>
                        <a:spcBef>
                          <a:spcPts val="600"/>
                        </a:spcBef>
                      </a:pPr>
                      <a:r>
                        <a:rPr sz="1100" spc="-75" dirty="0">
                          <a:latin typeface="Arial"/>
                          <a:cs typeface="Arial"/>
                        </a:rPr>
                        <a:t>Peak </a:t>
                      </a:r>
                      <a:r>
                        <a:rPr sz="1100" spc="10" dirty="0">
                          <a:latin typeface="Arial"/>
                          <a:cs typeface="Arial"/>
                        </a:rPr>
                        <a:t>flow</a:t>
                      </a:r>
                      <a:r>
                        <a:rPr sz="1100" spc="-50" dirty="0">
                          <a:latin typeface="Arial"/>
                          <a:cs typeface="Arial"/>
                        </a:rPr>
                        <a:t> </a:t>
                      </a:r>
                      <a:r>
                        <a:rPr sz="1100" spc="-35" dirty="0">
                          <a:latin typeface="Arial"/>
                          <a:cs typeface="Arial"/>
                        </a:rPr>
                        <a:t>200-300ml</a:t>
                      </a:r>
                      <a:endParaRPr sz="1100">
                        <a:latin typeface="Arial"/>
                        <a:cs typeface="Arial"/>
                      </a:endParaRPr>
                    </a:p>
                  </a:txBody>
                  <a:tcPr marL="0" marR="0" marT="53128" marB="0"/>
                </a:tc>
                <a:tc>
                  <a:txBody>
                    <a:bodyPr/>
                    <a:lstStyle/>
                    <a:p>
                      <a:pPr marL="198755">
                        <a:lnSpc>
                          <a:spcPct val="100000"/>
                        </a:lnSpc>
                        <a:spcBef>
                          <a:spcPts val="600"/>
                        </a:spcBef>
                      </a:pPr>
                      <a:r>
                        <a:rPr sz="1100" spc="-45" dirty="0">
                          <a:latin typeface="Arial"/>
                          <a:cs typeface="Arial"/>
                        </a:rPr>
                        <a:t>31(52.54%)</a:t>
                      </a:r>
                      <a:endParaRPr sz="1100">
                        <a:latin typeface="Arial"/>
                        <a:cs typeface="Arial"/>
                      </a:endParaRPr>
                    </a:p>
                  </a:txBody>
                  <a:tcPr marL="0" marR="0" marT="53128" marB="0"/>
                </a:tc>
                <a:tc>
                  <a:txBody>
                    <a:bodyPr/>
                    <a:lstStyle/>
                    <a:p>
                      <a:pPr marR="181610" algn="r">
                        <a:lnSpc>
                          <a:spcPct val="100000"/>
                        </a:lnSpc>
                        <a:spcBef>
                          <a:spcPts val="565"/>
                        </a:spcBef>
                      </a:pPr>
                      <a:r>
                        <a:rPr sz="1100" spc="-35" dirty="0">
                          <a:latin typeface="Arial"/>
                          <a:cs typeface="Arial"/>
                        </a:rPr>
                        <a:t>30(</a:t>
                      </a:r>
                      <a:r>
                        <a:rPr sz="1100" spc="-90" dirty="0">
                          <a:latin typeface="Arial"/>
                          <a:cs typeface="Arial"/>
                        </a:rPr>
                        <a:t> </a:t>
                      </a:r>
                      <a:r>
                        <a:rPr sz="1100" spc="-60" dirty="0">
                          <a:latin typeface="Arial"/>
                          <a:cs typeface="Arial"/>
                        </a:rPr>
                        <a:t>50.84%)</a:t>
                      </a:r>
                      <a:endParaRPr sz="1100" dirty="0">
                        <a:latin typeface="Arial"/>
                        <a:cs typeface="Arial"/>
                      </a:endParaRPr>
                    </a:p>
                  </a:txBody>
                  <a:tcPr marL="0" marR="0" marT="50029" marB="0"/>
                </a:tc>
                <a:tc>
                  <a:txBody>
                    <a:bodyPr/>
                    <a:lstStyle/>
                    <a:p>
                      <a:pPr marR="31750" algn="r">
                        <a:lnSpc>
                          <a:spcPct val="100000"/>
                        </a:lnSpc>
                        <a:spcBef>
                          <a:spcPts val="565"/>
                        </a:spcBef>
                      </a:pPr>
                      <a:r>
                        <a:rPr sz="1100" spc="-55" dirty="0">
                          <a:latin typeface="Arial"/>
                          <a:cs typeface="Arial"/>
                        </a:rPr>
                        <a:t>25</a:t>
                      </a:r>
                      <a:r>
                        <a:rPr sz="1100" spc="-135" dirty="0">
                          <a:latin typeface="Arial"/>
                          <a:cs typeface="Arial"/>
                        </a:rPr>
                        <a:t> </a:t>
                      </a:r>
                      <a:r>
                        <a:rPr sz="1100" spc="-20" dirty="0">
                          <a:latin typeface="Arial"/>
                          <a:cs typeface="Arial"/>
                        </a:rPr>
                        <a:t>(42.37%)</a:t>
                      </a:r>
                      <a:endParaRPr sz="1100">
                        <a:latin typeface="Arial"/>
                        <a:cs typeface="Arial"/>
                      </a:endParaRPr>
                    </a:p>
                  </a:txBody>
                  <a:tcPr marL="0" marR="0" marT="50029" marB="0"/>
                </a:tc>
              </a:tr>
              <a:tr h="164281">
                <a:tc>
                  <a:txBody>
                    <a:bodyPr/>
                    <a:lstStyle/>
                    <a:p>
                      <a:pPr marL="36195">
                        <a:lnSpc>
                          <a:spcPct val="100000"/>
                        </a:lnSpc>
                        <a:spcBef>
                          <a:spcPts val="580"/>
                        </a:spcBef>
                        <a:tabLst>
                          <a:tab pos="1110615" algn="l"/>
                        </a:tabLst>
                      </a:pPr>
                      <a:r>
                        <a:rPr sz="1100" spc="-80" dirty="0">
                          <a:latin typeface="Arial"/>
                          <a:cs typeface="Arial"/>
                        </a:rPr>
                        <a:t>Peak</a:t>
                      </a:r>
                      <a:r>
                        <a:rPr sz="1100" spc="-55" dirty="0">
                          <a:latin typeface="Arial"/>
                          <a:cs typeface="Arial"/>
                        </a:rPr>
                        <a:t> </a:t>
                      </a:r>
                      <a:r>
                        <a:rPr sz="1100" spc="10" dirty="0">
                          <a:latin typeface="Arial"/>
                          <a:cs typeface="Arial"/>
                        </a:rPr>
                        <a:t>flow</a:t>
                      </a:r>
                      <a:r>
                        <a:rPr sz="1100" spc="-25" dirty="0">
                          <a:latin typeface="Arial"/>
                          <a:cs typeface="Arial"/>
                        </a:rPr>
                        <a:t> </a:t>
                      </a:r>
                      <a:r>
                        <a:rPr sz="1100" spc="-45" dirty="0">
                          <a:latin typeface="Arial"/>
                          <a:cs typeface="Arial"/>
                        </a:rPr>
                        <a:t>300+	</a:t>
                      </a:r>
                      <a:r>
                        <a:rPr sz="1100" spc="20" dirty="0">
                          <a:latin typeface="Arial"/>
                          <a:cs typeface="Arial"/>
                        </a:rPr>
                        <a:t>ml</a:t>
                      </a:r>
                      <a:endParaRPr sz="1100">
                        <a:latin typeface="Arial"/>
                        <a:cs typeface="Arial"/>
                      </a:endParaRPr>
                    </a:p>
                  </a:txBody>
                  <a:tcPr marL="0" marR="0" marT="51358" marB="0"/>
                </a:tc>
                <a:tc>
                  <a:txBody>
                    <a:bodyPr/>
                    <a:lstStyle/>
                    <a:p>
                      <a:pPr marL="209550">
                        <a:lnSpc>
                          <a:spcPct val="100000"/>
                        </a:lnSpc>
                        <a:spcBef>
                          <a:spcPts val="580"/>
                        </a:spcBef>
                      </a:pPr>
                      <a:r>
                        <a:rPr sz="1100" spc="-55" dirty="0">
                          <a:latin typeface="Arial"/>
                          <a:cs typeface="Arial"/>
                        </a:rPr>
                        <a:t>23(</a:t>
                      </a:r>
                      <a:r>
                        <a:rPr sz="1100" spc="-45" dirty="0">
                          <a:latin typeface="Arial"/>
                          <a:cs typeface="Arial"/>
                        </a:rPr>
                        <a:t> </a:t>
                      </a:r>
                      <a:r>
                        <a:rPr sz="1100" spc="-60" dirty="0">
                          <a:latin typeface="Arial"/>
                          <a:cs typeface="Arial"/>
                        </a:rPr>
                        <a:t>38.98%)</a:t>
                      </a:r>
                      <a:endParaRPr sz="1100">
                        <a:latin typeface="Arial"/>
                        <a:cs typeface="Arial"/>
                      </a:endParaRPr>
                    </a:p>
                  </a:txBody>
                  <a:tcPr marL="0" marR="0" marT="51358" marB="0"/>
                </a:tc>
                <a:tc>
                  <a:txBody>
                    <a:bodyPr/>
                    <a:lstStyle/>
                    <a:p>
                      <a:pPr marR="209550" algn="r">
                        <a:lnSpc>
                          <a:spcPct val="100000"/>
                        </a:lnSpc>
                        <a:spcBef>
                          <a:spcPts val="545"/>
                        </a:spcBef>
                      </a:pPr>
                      <a:r>
                        <a:rPr sz="1100" dirty="0">
                          <a:latin typeface="Arial"/>
                          <a:cs typeface="Arial"/>
                        </a:rPr>
                        <a:t>28(47.45%)</a:t>
                      </a:r>
                      <a:endParaRPr sz="1100">
                        <a:latin typeface="Arial"/>
                        <a:cs typeface="Arial"/>
                      </a:endParaRPr>
                    </a:p>
                  </a:txBody>
                  <a:tcPr marL="0" marR="0" marT="48258" marB="0"/>
                </a:tc>
                <a:tc>
                  <a:txBody>
                    <a:bodyPr/>
                    <a:lstStyle/>
                    <a:p>
                      <a:pPr marR="26670" algn="r">
                        <a:lnSpc>
                          <a:spcPct val="100000"/>
                        </a:lnSpc>
                        <a:spcBef>
                          <a:spcPts val="580"/>
                        </a:spcBef>
                      </a:pPr>
                      <a:r>
                        <a:rPr sz="1100" spc="-5" dirty="0">
                          <a:latin typeface="Arial"/>
                          <a:cs typeface="Arial"/>
                        </a:rPr>
                        <a:t>34 </a:t>
                      </a:r>
                      <a:r>
                        <a:rPr sz="1100" spc="-15" dirty="0">
                          <a:latin typeface="Arial"/>
                          <a:cs typeface="Arial"/>
                        </a:rPr>
                        <a:t>(</a:t>
                      </a:r>
                      <a:r>
                        <a:rPr sz="1100" spc="-180" dirty="0">
                          <a:latin typeface="Arial"/>
                          <a:cs typeface="Arial"/>
                        </a:rPr>
                        <a:t> </a:t>
                      </a:r>
                      <a:r>
                        <a:rPr sz="1100" spc="-60" dirty="0">
                          <a:latin typeface="Arial"/>
                          <a:cs typeface="Arial"/>
                        </a:rPr>
                        <a:t>57.62%)</a:t>
                      </a:r>
                      <a:endParaRPr sz="1100" dirty="0">
                        <a:latin typeface="Arial"/>
                        <a:cs typeface="Arial"/>
                      </a:endParaRPr>
                    </a:p>
                  </a:txBody>
                  <a:tcPr marL="0" marR="0" marT="51358" marB="0"/>
                </a:tc>
              </a:tr>
            </a:tbl>
          </a:graphicData>
        </a:graphic>
      </p:graphicFrame>
      <p:sp>
        <p:nvSpPr>
          <p:cNvPr id="4" name="object 4"/>
          <p:cNvSpPr txBox="1"/>
          <p:nvPr/>
        </p:nvSpPr>
        <p:spPr>
          <a:xfrm>
            <a:off x="1598247" y="2743200"/>
            <a:ext cx="5032948" cy="507831"/>
          </a:xfrm>
          <a:prstGeom prst="rect">
            <a:avLst/>
          </a:prstGeom>
        </p:spPr>
        <p:txBody>
          <a:bodyPr vert="horz" wrap="square" lIns="0" tIns="0" rIns="0" bIns="0" rtlCol="0">
            <a:spAutoFit/>
          </a:bodyPr>
          <a:lstStyle/>
          <a:p>
            <a:pPr marL="800100">
              <a:lnSpc>
                <a:spcPct val="100000"/>
              </a:lnSpc>
            </a:pPr>
            <a:r>
              <a:rPr sz="1100" dirty="0">
                <a:latin typeface="Arial"/>
                <a:cs typeface="Arial"/>
              </a:rPr>
              <a:t>PEAK  FLOW EXHALATION/ CANNABIS SMOKERS     ml</a:t>
            </a:r>
          </a:p>
          <a:p>
            <a:pPr>
              <a:lnSpc>
                <a:spcPct val="100000"/>
              </a:lnSpc>
              <a:spcBef>
                <a:spcPts val="10"/>
              </a:spcBef>
            </a:pPr>
            <a:endParaRPr sz="1100" dirty="0">
              <a:latin typeface="Times New Roman"/>
              <a:cs typeface="Times New Roman"/>
            </a:endParaRPr>
          </a:p>
          <a:p>
            <a:pPr marL="12700">
              <a:lnSpc>
                <a:spcPct val="100000"/>
              </a:lnSpc>
            </a:pPr>
            <a:r>
              <a:rPr sz="1100" dirty="0">
                <a:latin typeface="Arial"/>
                <a:cs typeface="Arial"/>
              </a:rPr>
              <a:t>Sub- population of cannabis smokers' peak flows baseline and at 6 sessions</a:t>
            </a:r>
          </a:p>
        </p:txBody>
      </p:sp>
      <p:sp>
        <p:nvSpPr>
          <p:cNvPr id="5" name="object 5"/>
          <p:cNvSpPr txBox="1"/>
          <p:nvPr/>
        </p:nvSpPr>
        <p:spPr>
          <a:xfrm>
            <a:off x="1228757" y="4653056"/>
            <a:ext cx="5881391" cy="507831"/>
          </a:xfrm>
          <a:prstGeom prst="rect">
            <a:avLst/>
          </a:prstGeom>
        </p:spPr>
        <p:txBody>
          <a:bodyPr vert="horz" wrap="square" lIns="0" tIns="0" rIns="0" bIns="0" rtlCol="0">
            <a:spAutoFit/>
          </a:bodyPr>
          <a:lstStyle/>
          <a:p>
            <a:pPr marL="393065">
              <a:lnSpc>
                <a:spcPct val="100000"/>
              </a:lnSpc>
            </a:pPr>
            <a:r>
              <a:rPr sz="1100" dirty="0">
                <a:latin typeface="Arial"/>
                <a:cs typeface="Arial"/>
              </a:rPr>
              <a:t>PEAK  FLOW  EXHALATION/  CANNABIS AND TOBACCO  SMOKERS ml</a:t>
            </a:r>
          </a:p>
          <a:p>
            <a:pPr>
              <a:lnSpc>
                <a:spcPct val="100000"/>
              </a:lnSpc>
              <a:spcBef>
                <a:spcPts val="10"/>
              </a:spcBef>
            </a:pPr>
            <a:endParaRPr sz="1100" dirty="0">
              <a:latin typeface="Times New Roman"/>
              <a:cs typeface="Times New Roman"/>
            </a:endParaRPr>
          </a:p>
          <a:p>
            <a:pPr marL="12700">
              <a:lnSpc>
                <a:spcPct val="100000"/>
              </a:lnSpc>
            </a:pPr>
            <a:r>
              <a:rPr sz="1100" dirty="0">
                <a:latin typeface="Arial"/>
                <a:cs typeface="Arial"/>
              </a:rPr>
              <a:t>Sub- population of cannabis and tobacco smokers' peak flows baseline and at 6 sessions</a:t>
            </a:r>
          </a:p>
        </p:txBody>
      </p:sp>
      <p:graphicFrame>
        <p:nvGraphicFramePr>
          <p:cNvPr id="6" name="object 6"/>
          <p:cNvGraphicFramePr>
            <a:graphicFrameLocks noGrp="1"/>
          </p:cNvGraphicFramePr>
          <p:nvPr>
            <p:extLst>
              <p:ext uri="{D42A27DB-BD31-4B8C-83A1-F6EECF244321}">
                <p14:modId xmlns:p14="http://schemas.microsoft.com/office/powerpoint/2010/main" val="1199304608"/>
              </p:ext>
            </p:extLst>
          </p:nvPr>
        </p:nvGraphicFramePr>
        <p:xfrm>
          <a:off x="1071385" y="3429000"/>
          <a:ext cx="5786615" cy="938013"/>
        </p:xfrm>
        <a:graphic>
          <a:graphicData uri="http://schemas.openxmlformats.org/drawingml/2006/table">
            <a:tbl>
              <a:tblPr firstRow="1" bandRow="1">
                <a:tableStyleId>{2D5ABB26-0587-4C30-8999-92F81FD0307C}</a:tableStyleId>
              </a:tblPr>
              <a:tblGrid>
                <a:gridCol w="1788541"/>
                <a:gridCol w="1943423"/>
                <a:gridCol w="991612"/>
                <a:gridCol w="1063039"/>
              </a:tblGrid>
              <a:tr h="167403">
                <a:tc gridSpan="3">
                  <a:txBody>
                    <a:bodyPr/>
                    <a:lstStyle/>
                    <a:p>
                      <a:pPr marL="1753870">
                        <a:lnSpc>
                          <a:spcPts val="1230"/>
                        </a:lnSpc>
                        <a:tabLst>
                          <a:tab pos="3171190" algn="l"/>
                        </a:tabLst>
                      </a:pPr>
                      <a:r>
                        <a:rPr lang="en-US" sz="1100" spc="-45" dirty="0" smtClean="0">
                          <a:latin typeface="Arial"/>
                          <a:cs typeface="Arial"/>
                        </a:rPr>
                        <a:t>       </a:t>
                      </a:r>
                      <a:r>
                        <a:rPr sz="1100" spc="-45" dirty="0" smtClean="0">
                          <a:latin typeface="Arial"/>
                          <a:cs typeface="Arial"/>
                        </a:rPr>
                        <a:t>Baseline</a:t>
                      </a:r>
                      <a:r>
                        <a:rPr sz="1100" spc="-45" dirty="0">
                          <a:latin typeface="Arial"/>
                          <a:cs typeface="Arial"/>
                        </a:rPr>
                        <a:t>	</a:t>
                      </a:r>
                      <a:r>
                        <a:rPr lang="en-US" sz="1100" spc="-45" dirty="0" smtClean="0">
                          <a:latin typeface="Arial"/>
                          <a:cs typeface="Arial"/>
                        </a:rPr>
                        <a:t>                      3 sessions</a:t>
                      </a:r>
                      <a:endParaRPr sz="1100" baseline="2645" dirty="0">
                        <a:latin typeface="Arial"/>
                        <a:cs typeface="Arial"/>
                      </a:endParaRPr>
                    </a:p>
                  </a:txBody>
                  <a:tcPr marL="0" marR="0" marT="0" marB="0"/>
                </a:tc>
                <a:tc hMerge="1">
                  <a:txBody>
                    <a:bodyPr/>
                    <a:lstStyle/>
                    <a:p>
                      <a:endParaRPr/>
                    </a:p>
                  </a:txBody>
                  <a:tcPr marL="0" marR="0" marT="0" marB="0"/>
                </a:tc>
                <a:tc hMerge="1">
                  <a:txBody>
                    <a:bodyPr/>
                    <a:lstStyle/>
                    <a:p>
                      <a:endParaRPr/>
                    </a:p>
                  </a:txBody>
                  <a:tcPr marL="0" marR="0" marT="0" marB="0"/>
                </a:tc>
                <a:tc>
                  <a:txBody>
                    <a:bodyPr/>
                    <a:lstStyle/>
                    <a:p>
                      <a:pPr marR="83820" algn="r">
                        <a:lnSpc>
                          <a:spcPts val="1195"/>
                        </a:lnSpc>
                      </a:pPr>
                      <a:r>
                        <a:rPr sz="1100" spc="-20" dirty="0">
                          <a:latin typeface="Arial"/>
                          <a:cs typeface="Arial"/>
                        </a:rPr>
                        <a:t>6</a:t>
                      </a:r>
                      <a:r>
                        <a:rPr sz="1100" spc="-114" dirty="0">
                          <a:latin typeface="Arial"/>
                          <a:cs typeface="Arial"/>
                        </a:rPr>
                        <a:t> </a:t>
                      </a:r>
                      <a:r>
                        <a:rPr sz="1100" spc="-65" dirty="0">
                          <a:latin typeface="Arial"/>
                          <a:cs typeface="Arial"/>
                        </a:rPr>
                        <a:t>sessions</a:t>
                      </a:r>
                      <a:endParaRPr sz="1100" dirty="0">
                        <a:latin typeface="Arial"/>
                        <a:cs typeface="Arial"/>
                      </a:endParaRPr>
                    </a:p>
                  </a:txBody>
                  <a:tcPr marL="0" marR="0" marT="0" marB="0"/>
                </a:tc>
              </a:tr>
              <a:tr h="227814">
                <a:tc>
                  <a:txBody>
                    <a:bodyPr/>
                    <a:lstStyle/>
                    <a:p>
                      <a:pPr marL="58419">
                        <a:lnSpc>
                          <a:spcPct val="100000"/>
                        </a:lnSpc>
                        <a:spcBef>
                          <a:spcPts val="615"/>
                        </a:spcBef>
                      </a:pPr>
                      <a:r>
                        <a:rPr sz="1100" spc="-75" dirty="0">
                          <a:latin typeface="Arial"/>
                          <a:cs typeface="Arial"/>
                        </a:rPr>
                        <a:t>Peak </a:t>
                      </a:r>
                      <a:r>
                        <a:rPr sz="1100" spc="20" dirty="0">
                          <a:latin typeface="Arial"/>
                          <a:cs typeface="Arial"/>
                        </a:rPr>
                        <a:t>flow</a:t>
                      </a:r>
                      <a:r>
                        <a:rPr sz="1100" spc="-165" dirty="0">
                          <a:latin typeface="Arial"/>
                          <a:cs typeface="Arial"/>
                        </a:rPr>
                        <a:t> </a:t>
                      </a:r>
                      <a:r>
                        <a:rPr sz="1100" spc="-25" dirty="0">
                          <a:latin typeface="Arial"/>
                          <a:cs typeface="Arial"/>
                        </a:rPr>
                        <a:t>100-200ml</a:t>
                      </a:r>
                      <a:endParaRPr sz="1100" dirty="0">
                        <a:latin typeface="Arial"/>
                        <a:cs typeface="Arial"/>
                      </a:endParaRPr>
                    </a:p>
                  </a:txBody>
                  <a:tcPr marL="0" marR="0" marT="54457" marB="0"/>
                </a:tc>
                <a:tc>
                  <a:txBody>
                    <a:bodyPr/>
                    <a:lstStyle/>
                    <a:p>
                      <a:pPr marL="229870">
                        <a:lnSpc>
                          <a:spcPct val="100000"/>
                        </a:lnSpc>
                        <a:spcBef>
                          <a:spcPts val="650"/>
                        </a:spcBef>
                      </a:pPr>
                      <a:r>
                        <a:rPr sz="1100" spc="-15" dirty="0">
                          <a:latin typeface="Arial"/>
                          <a:cs typeface="Arial"/>
                        </a:rPr>
                        <a:t>9 (</a:t>
                      </a:r>
                      <a:r>
                        <a:rPr sz="1100" spc="-185" dirty="0">
                          <a:latin typeface="Arial"/>
                          <a:cs typeface="Arial"/>
                        </a:rPr>
                        <a:t> </a:t>
                      </a:r>
                      <a:r>
                        <a:rPr sz="1100" spc="-20" dirty="0">
                          <a:latin typeface="Arial"/>
                          <a:cs typeface="Arial"/>
                        </a:rPr>
                        <a:t>15.25%)</a:t>
                      </a:r>
                      <a:endParaRPr sz="1100" dirty="0">
                        <a:latin typeface="Arial"/>
                        <a:cs typeface="Arial"/>
                      </a:endParaRPr>
                    </a:p>
                  </a:txBody>
                  <a:tcPr marL="0" marR="0" marT="57556" marB="0"/>
                </a:tc>
                <a:tc>
                  <a:txBody>
                    <a:bodyPr/>
                    <a:lstStyle/>
                    <a:p>
                      <a:pPr marR="178435" algn="r">
                        <a:lnSpc>
                          <a:spcPct val="100000"/>
                        </a:lnSpc>
                        <a:spcBef>
                          <a:spcPts val="615"/>
                        </a:spcBef>
                      </a:pPr>
                      <a:r>
                        <a:rPr sz="1100" spc="-20" dirty="0">
                          <a:latin typeface="Arial"/>
                          <a:cs typeface="Arial"/>
                        </a:rPr>
                        <a:t>2(</a:t>
                      </a:r>
                      <a:r>
                        <a:rPr sz="1100" spc="-160" dirty="0">
                          <a:latin typeface="Arial"/>
                          <a:cs typeface="Arial"/>
                        </a:rPr>
                        <a:t> </a:t>
                      </a:r>
                      <a:r>
                        <a:rPr sz="1100" spc="-45" dirty="0">
                          <a:latin typeface="Arial"/>
                          <a:cs typeface="Arial"/>
                        </a:rPr>
                        <a:t>03.38%)</a:t>
                      </a:r>
                      <a:endParaRPr sz="1100" dirty="0">
                        <a:latin typeface="Arial"/>
                        <a:cs typeface="Arial"/>
                      </a:endParaRPr>
                    </a:p>
                  </a:txBody>
                  <a:tcPr marL="0" marR="0" marT="54457" marB="0"/>
                </a:tc>
                <a:tc>
                  <a:txBody>
                    <a:bodyPr/>
                    <a:lstStyle/>
                    <a:p>
                      <a:pPr marR="56515" algn="r">
                        <a:lnSpc>
                          <a:spcPct val="100000"/>
                        </a:lnSpc>
                        <a:spcBef>
                          <a:spcPts val="580"/>
                        </a:spcBef>
                      </a:pPr>
                      <a:r>
                        <a:rPr sz="1100" spc="30" dirty="0">
                          <a:latin typeface="Arial"/>
                          <a:cs typeface="Arial"/>
                        </a:rPr>
                        <a:t>0</a:t>
                      </a:r>
                      <a:r>
                        <a:rPr sz="1100" spc="-195" dirty="0">
                          <a:latin typeface="Arial"/>
                          <a:cs typeface="Arial"/>
                        </a:rPr>
                        <a:t> </a:t>
                      </a:r>
                      <a:r>
                        <a:rPr sz="1100" spc="-15" dirty="0">
                          <a:latin typeface="Arial"/>
                          <a:cs typeface="Arial"/>
                        </a:rPr>
                        <a:t>( 0.00%)</a:t>
                      </a:r>
                      <a:endParaRPr sz="1100">
                        <a:latin typeface="Arial"/>
                        <a:cs typeface="Arial"/>
                      </a:endParaRPr>
                    </a:p>
                  </a:txBody>
                  <a:tcPr marL="0" marR="0" marT="51358" marB="0"/>
                </a:tc>
              </a:tr>
              <a:tr h="271398">
                <a:tc>
                  <a:txBody>
                    <a:bodyPr/>
                    <a:lstStyle/>
                    <a:p>
                      <a:pPr marL="58419">
                        <a:lnSpc>
                          <a:spcPct val="100000"/>
                        </a:lnSpc>
                        <a:spcBef>
                          <a:spcPts val="615"/>
                        </a:spcBef>
                      </a:pPr>
                      <a:r>
                        <a:rPr sz="1100" spc="-75" dirty="0">
                          <a:latin typeface="Arial"/>
                          <a:cs typeface="Arial"/>
                        </a:rPr>
                        <a:t>Peak </a:t>
                      </a:r>
                      <a:r>
                        <a:rPr sz="1100" spc="10" dirty="0">
                          <a:latin typeface="Arial"/>
                          <a:cs typeface="Arial"/>
                        </a:rPr>
                        <a:t>flow </a:t>
                      </a:r>
                      <a:r>
                        <a:rPr sz="1100" spc="-20" dirty="0">
                          <a:latin typeface="Arial"/>
                          <a:cs typeface="Arial"/>
                        </a:rPr>
                        <a:t>200·</a:t>
                      </a:r>
                      <a:r>
                        <a:rPr sz="1100" spc="-175" dirty="0">
                          <a:latin typeface="Arial"/>
                          <a:cs typeface="Arial"/>
                        </a:rPr>
                        <a:t> </a:t>
                      </a:r>
                      <a:r>
                        <a:rPr sz="1100" spc="-20" dirty="0">
                          <a:latin typeface="Arial"/>
                          <a:cs typeface="Arial"/>
                        </a:rPr>
                        <a:t>300ml</a:t>
                      </a:r>
                      <a:endParaRPr sz="1100">
                        <a:latin typeface="Arial"/>
                        <a:cs typeface="Arial"/>
                      </a:endParaRPr>
                    </a:p>
                  </a:txBody>
                  <a:tcPr marL="0" marR="0" marT="54457" marB="0"/>
                </a:tc>
                <a:tc>
                  <a:txBody>
                    <a:bodyPr/>
                    <a:lstStyle/>
                    <a:p>
                      <a:pPr marL="199390">
                        <a:lnSpc>
                          <a:spcPct val="100000"/>
                        </a:lnSpc>
                        <a:spcBef>
                          <a:spcPts val="580"/>
                        </a:spcBef>
                      </a:pPr>
                      <a:r>
                        <a:rPr sz="1100" spc="25" dirty="0">
                          <a:latin typeface="Arial"/>
                          <a:cs typeface="Arial"/>
                        </a:rPr>
                        <a:t>36(</a:t>
                      </a:r>
                      <a:r>
                        <a:rPr sz="1100" spc="-65" dirty="0">
                          <a:latin typeface="Arial"/>
                          <a:cs typeface="Arial"/>
                        </a:rPr>
                        <a:t> </a:t>
                      </a:r>
                      <a:r>
                        <a:rPr sz="1100" spc="-60" dirty="0">
                          <a:latin typeface="Arial"/>
                          <a:cs typeface="Arial"/>
                        </a:rPr>
                        <a:t>61.10%)</a:t>
                      </a:r>
                      <a:endParaRPr sz="1100">
                        <a:latin typeface="Arial"/>
                        <a:cs typeface="Arial"/>
                      </a:endParaRPr>
                    </a:p>
                  </a:txBody>
                  <a:tcPr marL="0" marR="0" marT="51358" marB="0"/>
                </a:tc>
                <a:tc>
                  <a:txBody>
                    <a:bodyPr/>
                    <a:lstStyle/>
                    <a:p>
                      <a:pPr marR="193040" algn="r">
                        <a:lnSpc>
                          <a:spcPct val="100000"/>
                        </a:lnSpc>
                        <a:spcBef>
                          <a:spcPts val="545"/>
                        </a:spcBef>
                      </a:pPr>
                      <a:r>
                        <a:rPr sz="1100" dirty="0">
                          <a:latin typeface="Arial"/>
                          <a:cs typeface="Arial"/>
                        </a:rPr>
                        <a:t>37(62.71%)</a:t>
                      </a:r>
                      <a:endParaRPr sz="1100">
                        <a:latin typeface="Arial"/>
                        <a:cs typeface="Arial"/>
                      </a:endParaRPr>
                    </a:p>
                  </a:txBody>
                  <a:tcPr marL="0" marR="0" marT="48258" marB="0"/>
                </a:tc>
                <a:tc>
                  <a:txBody>
                    <a:bodyPr/>
                    <a:lstStyle/>
                    <a:p>
                      <a:pPr marR="62230" algn="r">
                        <a:lnSpc>
                          <a:spcPct val="100000"/>
                        </a:lnSpc>
                        <a:spcBef>
                          <a:spcPts val="580"/>
                        </a:spcBef>
                      </a:pPr>
                      <a:r>
                        <a:rPr sz="1100" dirty="0">
                          <a:latin typeface="Arial"/>
                          <a:cs typeface="Arial"/>
                        </a:rPr>
                        <a:t>35(59.32%)</a:t>
                      </a:r>
                      <a:endParaRPr sz="1100">
                        <a:latin typeface="Arial"/>
                        <a:cs typeface="Arial"/>
                      </a:endParaRPr>
                    </a:p>
                  </a:txBody>
                  <a:tcPr marL="0" marR="0" marT="51358" marB="0"/>
                </a:tc>
              </a:tr>
              <a:tr h="271398">
                <a:tc>
                  <a:txBody>
                    <a:bodyPr/>
                    <a:lstStyle/>
                    <a:p>
                      <a:pPr marL="31750">
                        <a:lnSpc>
                          <a:spcPct val="100000"/>
                        </a:lnSpc>
                        <a:spcBef>
                          <a:spcPts val="580"/>
                        </a:spcBef>
                        <a:tabLst>
                          <a:tab pos="1137285" algn="l"/>
                        </a:tabLst>
                      </a:pPr>
                      <a:r>
                        <a:rPr sz="1100" spc="-80" dirty="0">
                          <a:latin typeface="Arial"/>
                          <a:cs typeface="Arial"/>
                        </a:rPr>
                        <a:t>Peak</a:t>
                      </a:r>
                      <a:r>
                        <a:rPr sz="1100" spc="-55" dirty="0">
                          <a:latin typeface="Arial"/>
                          <a:cs typeface="Arial"/>
                        </a:rPr>
                        <a:t> </a:t>
                      </a:r>
                      <a:r>
                        <a:rPr sz="1100" spc="10" dirty="0">
                          <a:latin typeface="Arial"/>
                          <a:cs typeface="Arial"/>
                        </a:rPr>
                        <a:t>flow</a:t>
                      </a:r>
                      <a:r>
                        <a:rPr sz="1100" spc="-25" dirty="0">
                          <a:latin typeface="Arial"/>
                          <a:cs typeface="Arial"/>
                        </a:rPr>
                        <a:t> </a:t>
                      </a:r>
                      <a:r>
                        <a:rPr sz="1100" spc="-45" dirty="0">
                          <a:latin typeface="Arial"/>
                          <a:cs typeface="Arial"/>
                        </a:rPr>
                        <a:t>300+	</a:t>
                      </a:r>
                      <a:r>
                        <a:rPr sz="1100" spc="20" dirty="0">
                          <a:latin typeface="Arial"/>
                          <a:cs typeface="Arial"/>
                        </a:rPr>
                        <a:t>ml</a:t>
                      </a:r>
                      <a:endParaRPr sz="1100">
                        <a:latin typeface="Arial"/>
                        <a:cs typeface="Arial"/>
                      </a:endParaRPr>
                    </a:p>
                  </a:txBody>
                  <a:tcPr marL="0" marR="0" marT="51358" marB="0"/>
                </a:tc>
                <a:tc>
                  <a:txBody>
                    <a:bodyPr/>
                    <a:lstStyle/>
                    <a:p>
                      <a:pPr marL="198755">
                        <a:lnSpc>
                          <a:spcPct val="100000"/>
                        </a:lnSpc>
                        <a:spcBef>
                          <a:spcPts val="615"/>
                        </a:spcBef>
                      </a:pPr>
                      <a:r>
                        <a:rPr sz="1100" spc="-25" dirty="0">
                          <a:latin typeface="Arial"/>
                          <a:cs typeface="Arial"/>
                        </a:rPr>
                        <a:t>14(</a:t>
                      </a:r>
                      <a:r>
                        <a:rPr sz="1100" spc="-45" dirty="0">
                          <a:latin typeface="Arial"/>
                          <a:cs typeface="Arial"/>
                        </a:rPr>
                        <a:t> </a:t>
                      </a:r>
                      <a:r>
                        <a:rPr sz="1100" spc="-25" dirty="0">
                          <a:latin typeface="Arial"/>
                          <a:cs typeface="Arial"/>
                        </a:rPr>
                        <a:t>23.72%)</a:t>
                      </a:r>
                      <a:endParaRPr sz="1100">
                        <a:latin typeface="Arial"/>
                        <a:cs typeface="Arial"/>
                      </a:endParaRPr>
                    </a:p>
                  </a:txBody>
                  <a:tcPr marL="0" marR="0" marT="54457" marB="0"/>
                </a:tc>
                <a:tc>
                  <a:txBody>
                    <a:bodyPr/>
                    <a:lstStyle/>
                    <a:p>
                      <a:pPr marR="193675" algn="r">
                        <a:lnSpc>
                          <a:spcPct val="100000"/>
                        </a:lnSpc>
                        <a:spcBef>
                          <a:spcPts val="545"/>
                        </a:spcBef>
                      </a:pPr>
                      <a:r>
                        <a:rPr sz="1100" dirty="0">
                          <a:latin typeface="Arial"/>
                          <a:cs typeface="Arial"/>
                        </a:rPr>
                        <a:t>20(33.89%)</a:t>
                      </a:r>
                      <a:endParaRPr sz="1100">
                        <a:latin typeface="Arial"/>
                        <a:cs typeface="Arial"/>
                      </a:endParaRPr>
                    </a:p>
                  </a:txBody>
                  <a:tcPr marL="0" marR="0" marT="48258" marB="0"/>
                </a:tc>
                <a:tc>
                  <a:txBody>
                    <a:bodyPr/>
                    <a:lstStyle/>
                    <a:p>
                      <a:pPr marR="24130" algn="r">
                        <a:lnSpc>
                          <a:spcPct val="100000"/>
                        </a:lnSpc>
                        <a:spcBef>
                          <a:spcPts val="580"/>
                        </a:spcBef>
                      </a:pPr>
                      <a:r>
                        <a:rPr sz="1100" spc="-55" dirty="0">
                          <a:latin typeface="Arial"/>
                          <a:cs typeface="Arial"/>
                        </a:rPr>
                        <a:t>25(</a:t>
                      </a:r>
                      <a:r>
                        <a:rPr sz="1100" spc="-45" dirty="0">
                          <a:latin typeface="Arial"/>
                          <a:cs typeface="Arial"/>
                        </a:rPr>
                        <a:t> </a:t>
                      </a:r>
                      <a:r>
                        <a:rPr sz="1100" spc="-60" dirty="0">
                          <a:latin typeface="Arial"/>
                          <a:cs typeface="Arial"/>
                        </a:rPr>
                        <a:t>42.37%)</a:t>
                      </a:r>
                      <a:endParaRPr sz="1100" dirty="0">
                        <a:latin typeface="Arial"/>
                        <a:cs typeface="Arial"/>
                      </a:endParaRPr>
                    </a:p>
                  </a:txBody>
                  <a:tcPr marL="0" marR="0" marT="51358" marB="0"/>
                </a:tc>
              </a:tr>
            </a:tbl>
          </a:graphicData>
        </a:graphic>
      </p:graphicFrame>
      <p:graphicFrame>
        <p:nvGraphicFramePr>
          <p:cNvPr id="7" name="object 7"/>
          <p:cNvGraphicFramePr>
            <a:graphicFrameLocks noGrp="1"/>
          </p:cNvGraphicFramePr>
          <p:nvPr>
            <p:extLst>
              <p:ext uri="{D42A27DB-BD31-4B8C-83A1-F6EECF244321}">
                <p14:modId xmlns:p14="http://schemas.microsoft.com/office/powerpoint/2010/main" val="38934105"/>
              </p:ext>
            </p:extLst>
          </p:nvPr>
        </p:nvGraphicFramePr>
        <p:xfrm>
          <a:off x="1020358" y="5334000"/>
          <a:ext cx="5766082" cy="839357"/>
        </p:xfrm>
        <a:graphic>
          <a:graphicData uri="http://schemas.openxmlformats.org/drawingml/2006/table">
            <a:tbl>
              <a:tblPr firstRow="1" bandRow="1">
                <a:tableStyleId>{2D5ABB26-0587-4C30-8999-92F81FD0307C}</a:tableStyleId>
              </a:tblPr>
              <a:tblGrid>
                <a:gridCol w="1720977"/>
                <a:gridCol w="1500748"/>
                <a:gridCol w="1460020"/>
                <a:gridCol w="1084337"/>
              </a:tblGrid>
              <a:tr h="167402">
                <a:tc>
                  <a:txBody>
                    <a:bodyPr/>
                    <a:lstStyle/>
                    <a:p>
                      <a:endParaRPr sz="1100">
                        <a:latin typeface="Arial"/>
                        <a:cs typeface="Arial"/>
                      </a:endParaRPr>
                    </a:p>
                  </a:txBody>
                  <a:tcPr marL="0" marR="0" marT="0" marB="0"/>
                </a:tc>
                <a:tc>
                  <a:txBody>
                    <a:bodyPr/>
                    <a:lstStyle/>
                    <a:p>
                      <a:pPr marL="300355">
                        <a:lnSpc>
                          <a:spcPts val="1230"/>
                        </a:lnSpc>
                      </a:pPr>
                      <a:r>
                        <a:rPr sz="1100" spc="-45" dirty="0">
                          <a:latin typeface="Arial"/>
                          <a:cs typeface="Arial"/>
                        </a:rPr>
                        <a:t>Baseline</a:t>
                      </a:r>
                      <a:endParaRPr sz="1100">
                        <a:latin typeface="Arial"/>
                        <a:cs typeface="Arial"/>
                      </a:endParaRPr>
                    </a:p>
                  </a:txBody>
                  <a:tcPr marL="0" marR="0" marT="0" marB="0"/>
                </a:tc>
                <a:tc>
                  <a:txBody>
                    <a:bodyPr/>
                    <a:lstStyle/>
                    <a:p>
                      <a:pPr marL="477520">
                        <a:lnSpc>
                          <a:spcPts val="1160"/>
                        </a:lnSpc>
                      </a:pPr>
                      <a:r>
                        <a:rPr sz="1100" spc="-55" dirty="0">
                          <a:latin typeface="Arial"/>
                          <a:cs typeface="Arial"/>
                        </a:rPr>
                        <a:t>3</a:t>
                      </a:r>
                      <a:r>
                        <a:rPr sz="1100" spc="-130" dirty="0">
                          <a:latin typeface="Arial"/>
                          <a:cs typeface="Arial"/>
                        </a:rPr>
                        <a:t> </a:t>
                      </a:r>
                      <a:r>
                        <a:rPr sz="1100" spc="-20" dirty="0">
                          <a:latin typeface="Arial"/>
                          <a:cs typeface="Arial"/>
                        </a:rPr>
                        <a:t>visits</a:t>
                      </a:r>
                      <a:endParaRPr sz="1100">
                        <a:latin typeface="Arial"/>
                        <a:cs typeface="Arial"/>
                      </a:endParaRPr>
                    </a:p>
                  </a:txBody>
                  <a:tcPr marL="0" marR="0" marT="0" marB="0"/>
                </a:tc>
                <a:tc>
                  <a:txBody>
                    <a:bodyPr/>
                    <a:lstStyle/>
                    <a:p>
                      <a:pPr marR="67310" algn="r">
                        <a:lnSpc>
                          <a:spcPts val="1195"/>
                        </a:lnSpc>
                      </a:pPr>
                      <a:r>
                        <a:rPr sz="1100" spc="20" dirty="0">
                          <a:latin typeface="Arial"/>
                          <a:cs typeface="Arial"/>
                        </a:rPr>
                        <a:t>6</a:t>
                      </a:r>
                      <a:r>
                        <a:rPr sz="1100" spc="-155" dirty="0">
                          <a:latin typeface="Arial"/>
                          <a:cs typeface="Arial"/>
                        </a:rPr>
                        <a:t> </a:t>
                      </a:r>
                      <a:r>
                        <a:rPr sz="1100" spc="-65" dirty="0">
                          <a:latin typeface="Arial"/>
                          <a:cs typeface="Arial"/>
                        </a:rPr>
                        <a:t>sessions</a:t>
                      </a:r>
                      <a:endParaRPr sz="1100">
                        <a:latin typeface="Arial"/>
                        <a:cs typeface="Arial"/>
                      </a:endParaRPr>
                    </a:p>
                  </a:txBody>
                  <a:tcPr marL="0" marR="0" marT="0" marB="0"/>
                </a:tc>
              </a:tr>
              <a:tr h="226255">
                <a:tc>
                  <a:txBody>
                    <a:bodyPr/>
                    <a:lstStyle/>
                    <a:p>
                      <a:pPr marL="31750">
                        <a:lnSpc>
                          <a:spcPct val="100000"/>
                        </a:lnSpc>
                        <a:spcBef>
                          <a:spcPts val="615"/>
                        </a:spcBef>
                      </a:pPr>
                      <a:r>
                        <a:rPr sz="1100" spc="-75" dirty="0">
                          <a:latin typeface="Arial"/>
                          <a:cs typeface="Arial"/>
                        </a:rPr>
                        <a:t>Peak</a:t>
                      </a:r>
                      <a:r>
                        <a:rPr sz="1100" spc="-95" dirty="0">
                          <a:latin typeface="Arial"/>
                          <a:cs typeface="Arial"/>
                        </a:rPr>
                        <a:t> </a:t>
                      </a:r>
                      <a:r>
                        <a:rPr sz="1100" spc="-25" dirty="0">
                          <a:latin typeface="Arial"/>
                          <a:cs typeface="Arial"/>
                        </a:rPr>
                        <a:t>Flow</a:t>
                      </a:r>
                      <a:r>
                        <a:rPr sz="1100" spc="-125" dirty="0">
                          <a:latin typeface="Arial"/>
                          <a:cs typeface="Arial"/>
                        </a:rPr>
                        <a:t> </a:t>
                      </a:r>
                      <a:r>
                        <a:rPr sz="1100" spc="10" dirty="0">
                          <a:latin typeface="Arial"/>
                          <a:cs typeface="Arial"/>
                        </a:rPr>
                        <a:t>100·</a:t>
                      </a:r>
                      <a:r>
                        <a:rPr sz="1100" spc="-155" dirty="0">
                          <a:latin typeface="Arial"/>
                          <a:cs typeface="Arial"/>
                        </a:rPr>
                        <a:t> </a:t>
                      </a:r>
                      <a:r>
                        <a:rPr sz="1100" spc="-25" dirty="0">
                          <a:latin typeface="Arial"/>
                          <a:cs typeface="Arial"/>
                        </a:rPr>
                        <a:t>200ml</a:t>
                      </a:r>
                      <a:endParaRPr sz="1100">
                        <a:latin typeface="Arial"/>
                        <a:cs typeface="Arial"/>
                      </a:endParaRPr>
                    </a:p>
                  </a:txBody>
                  <a:tcPr marL="0" marR="0" marT="54457" marB="0"/>
                </a:tc>
                <a:tc>
                  <a:txBody>
                    <a:bodyPr/>
                    <a:lstStyle/>
                    <a:p>
                      <a:pPr marL="187960">
                        <a:lnSpc>
                          <a:spcPct val="100000"/>
                        </a:lnSpc>
                        <a:spcBef>
                          <a:spcPts val="615"/>
                        </a:spcBef>
                      </a:pPr>
                      <a:r>
                        <a:rPr sz="1100" spc="-40" dirty="0">
                          <a:latin typeface="Arial"/>
                          <a:cs typeface="Arial"/>
                        </a:rPr>
                        <a:t>10( </a:t>
                      </a:r>
                      <a:r>
                        <a:rPr sz="1100" spc="-20" dirty="0">
                          <a:latin typeface="Arial"/>
                          <a:cs typeface="Arial"/>
                        </a:rPr>
                        <a:t>16.94</a:t>
                      </a:r>
                      <a:r>
                        <a:rPr sz="1100" spc="-160" dirty="0">
                          <a:latin typeface="Arial"/>
                          <a:cs typeface="Arial"/>
                        </a:rPr>
                        <a:t> </a:t>
                      </a:r>
                      <a:r>
                        <a:rPr sz="1100" spc="-50" dirty="0">
                          <a:latin typeface="Arial"/>
                          <a:cs typeface="Arial"/>
                        </a:rPr>
                        <a:t>%)</a:t>
                      </a:r>
                      <a:endParaRPr sz="1100">
                        <a:latin typeface="Arial"/>
                        <a:cs typeface="Arial"/>
                      </a:endParaRPr>
                    </a:p>
                  </a:txBody>
                  <a:tcPr marL="0" marR="0" marT="54457" marB="0"/>
                </a:tc>
                <a:tc>
                  <a:txBody>
                    <a:bodyPr/>
                    <a:lstStyle/>
                    <a:p>
                      <a:pPr marL="405765">
                        <a:lnSpc>
                          <a:spcPct val="100000"/>
                        </a:lnSpc>
                        <a:spcBef>
                          <a:spcPts val="545"/>
                        </a:spcBef>
                      </a:pPr>
                      <a:r>
                        <a:rPr sz="1100" spc="-45" dirty="0">
                          <a:latin typeface="Arial"/>
                          <a:cs typeface="Arial"/>
                        </a:rPr>
                        <a:t>9(15.25%)</a:t>
                      </a:r>
                      <a:endParaRPr sz="1100">
                        <a:latin typeface="Arial"/>
                        <a:cs typeface="Arial"/>
                      </a:endParaRPr>
                    </a:p>
                  </a:txBody>
                  <a:tcPr marL="0" marR="0" marT="48258" marB="0"/>
                </a:tc>
                <a:tc>
                  <a:txBody>
                    <a:bodyPr/>
                    <a:lstStyle/>
                    <a:p>
                      <a:pPr marR="76835" algn="r">
                        <a:lnSpc>
                          <a:spcPct val="100000"/>
                        </a:lnSpc>
                        <a:spcBef>
                          <a:spcPts val="580"/>
                        </a:spcBef>
                      </a:pPr>
                      <a:r>
                        <a:rPr sz="1100" spc="25" dirty="0">
                          <a:latin typeface="Arial"/>
                          <a:cs typeface="Arial"/>
                        </a:rPr>
                        <a:t>8</a:t>
                      </a:r>
                      <a:r>
                        <a:rPr sz="1100" spc="-170" dirty="0">
                          <a:latin typeface="Arial"/>
                          <a:cs typeface="Arial"/>
                        </a:rPr>
                        <a:t> </a:t>
                      </a:r>
                      <a:r>
                        <a:rPr sz="1100" spc="-55" dirty="0">
                          <a:latin typeface="Arial"/>
                          <a:cs typeface="Arial"/>
                        </a:rPr>
                        <a:t>(13.55%)</a:t>
                      </a:r>
                      <a:endParaRPr sz="1100">
                        <a:latin typeface="Arial"/>
                        <a:cs typeface="Arial"/>
                      </a:endParaRPr>
                    </a:p>
                  </a:txBody>
                  <a:tcPr marL="0" marR="0" marT="51358" marB="0"/>
                </a:tc>
              </a:tr>
              <a:tr h="224694">
                <a:tc>
                  <a:txBody>
                    <a:bodyPr/>
                    <a:lstStyle/>
                    <a:p>
                      <a:pPr marL="36195">
                        <a:lnSpc>
                          <a:spcPct val="100000"/>
                        </a:lnSpc>
                        <a:spcBef>
                          <a:spcPts val="600"/>
                        </a:spcBef>
                      </a:pPr>
                      <a:r>
                        <a:rPr sz="1100" spc="-90" dirty="0">
                          <a:latin typeface="Arial"/>
                          <a:cs typeface="Arial"/>
                        </a:rPr>
                        <a:t>Peak </a:t>
                      </a:r>
                      <a:r>
                        <a:rPr sz="1100" spc="-35" dirty="0">
                          <a:latin typeface="Arial"/>
                          <a:cs typeface="Arial"/>
                        </a:rPr>
                        <a:t>Flow </a:t>
                      </a:r>
                      <a:r>
                        <a:rPr sz="1100" spc="-40" dirty="0">
                          <a:latin typeface="Arial"/>
                          <a:cs typeface="Arial"/>
                        </a:rPr>
                        <a:t>200-</a:t>
                      </a:r>
                      <a:r>
                        <a:rPr sz="1100" dirty="0">
                          <a:latin typeface="Arial"/>
                          <a:cs typeface="Arial"/>
                        </a:rPr>
                        <a:t> </a:t>
                      </a:r>
                      <a:r>
                        <a:rPr sz="1100" spc="-20" dirty="0">
                          <a:latin typeface="Arial"/>
                          <a:cs typeface="Arial"/>
                        </a:rPr>
                        <a:t>300ml</a:t>
                      </a:r>
                      <a:endParaRPr sz="1100">
                        <a:latin typeface="Arial"/>
                        <a:cs typeface="Arial"/>
                      </a:endParaRPr>
                    </a:p>
                  </a:txBody>
                  <a:tcPr marL="0" marR="0" marT="53128" marB="0"/>
                </a:tc>
                <a:tc>
                  <a:txBody>
                    <a:bodyPr/>
                    <a:lstStyle/>
                    <a:p>
                      <a:pPr marL="191770">
                        <a:lnSpc>
                          <a:spcPct val="100000"/>
                        </a:lnSpc>
                        <a:spcBef>
                          <a:spcPts val="600"/>
                        </a:spcBef>
                      </a:pPr>
                      <a:r>
                        <a:rPr sz="1100" spc="-45" dirty="0">
                          <a:latin typeface="Arial"/>
                          <a:cs typeface="Arial"/>
                        </a:rPr>
                        <a:t>40(</a:t>
                      </a:r>
                      <a:r>
                        <a:rPr sz="1100" spc="-50" dirty="0">
                          <a:latin typeface="Arial"/>
                          <a:cs typeface="Arial"/>
                        </a:rPr>
                        <a:t> </a:t>
                      </a:r>
                      <a:r>
                        <a:rPr sz="1100" spc="-60" dirty="0">
                          <a:latin typeface="Arial"/>
                          <a:cs typeface="Arial"/>
                        </a:rPr>
                        <a:t>67.79%)</a:t>
                      </a:r>
                      <a:endParaRPr sz="1100">
                        <a:latin typeface="Arial"/>
                        <a:cs typeface="Arial"/>
                      </a:endParaRPr>
                    </a:p>
                  </a:txBody>
                  <a:tcPr marL="0" marR="0" marT="53128" marB="0"/>
                </a:tc>
                <a:tc>
                  <a:txBody>
                    <a:bodyPr/>
                    <a:lstStyle/>
                    <a:p>
                      <a:pPr marL="378460">
                        <a:lnSpc>
                          <a:spcPct val="100000"/>
                        </a:lnSpc>
                        <a:spcBef>
                          <a:spcPts val="565"/>
                        </a:spcBef>
                      </a:pPr>
                      <a:r>
                        <a:rPr sz="1100" spc="-45" dirty="0">
                          <a:latin typeface="Arial"/>
                          <a:cs typeface="Arial"/>
                        </a:rPr>
                        <a:t>41(69.49%)</a:t>
                      </a:r>
                      <a:endParaRPr sz="1100">
                        <a:latin typeface="Arial"/>
                        <a:cs typeface="Arial"/>
                      </a:endParaRPr>
                    </a:p>
                  </a:txBody>
                  <a:tcPr marL="0" marR="0" marT="50029" marB="0"/>
                </a:tc>
                <a:tc>
                  <a:txBody>
                    <a:bodyPr/>
                    <a:lstStyle/>
                    <a:p>
                      <a:pPr marR="24130" algn="r">
                        <a:lnSpc>
                          <a:spcPct val="100000"/>
                        </a:lnSpc>
                        <a:spcBef>
                          <a:spcPts val="565"/>
                        </a:spcBef>
                      </a:pPr>
                      <a:r>
                        <a:rPr sz="1100" spc="-25" dirty="0">
                          <a:latin typeface="Arial"/>
                          <a:cs typeface="Arial"/>
                        </a:rPr>
                        <a:t>38 </a:t>
                      </a:r>
                      <a:r>
                        <a:rPr sz="1100" spc="-15" dirty="0">
                          <a:latin typeface="Arial"/>
                          <a:cs typeface="Arial"/>
                        </a:rPr>
                        <a:t>(</a:t>
                      </a:r>
                      <a:r>
                        <a:rPr sz="1100" spc="-150" dirty="0">
                          <a:latin typeface="Arial"/>
                          <a:cs typeface="Arial"/>
                        </a:rPr>
                        <a:t> </a:t>
                      </a:r>
                      <a:r>
                        <a:rPr sz="1100" spc="-55" dirty="0">
                          <a:latin typeface="Arial"/>
                          <a:cs typeface="Arial"/>
                        </a:rPr>
                        <a:t>64.40%)</a:t>
                      </a:r>
                      <a:endParaRPr sz="1100">
                        <a:latin typeface="Arial"/>
                        <a:cs typeface="Arial"/>
                      </a:endParaRPr>
                    </a:p>
                  </a:txBody>
                  <a:tcPr marL="0" marR="0" marT="50029" marB="0"/>
                </a:tc>
              </a:tr>
              <a:tr h="167208">
                <a:tc>
                  <a:txBody>
                    <a:bodyPr/>
                    <a:lstStyle/>
                    <a:p>
                      <a:pPr marL="36195">
                        <a:lnSpc>
                          <a:spcPct val="100000"/>
                        </a:lnSpc>
                        <a:spcBef>
                          <a:spcPts val="600"/>
                        </a:spcBef>
                      </a:pPr>
                      <a:r>
                        <a:rPr sz="1100" spc="-80" dirty="0">
                          <a:latin typeface="Arial"/>
                          <a:cs typeface="Arial"/>
                        </a:rPr>
                        <a:t>Peak </a:t>
                      </a:r>
                      <a:r>
                        <a:rPr sz="1100" spc="-35" dirty="0">
                          <a:latin typeface="Arial"/>
                          <a:cs typeface="Arial"/>
                        </a:rPr>
                        <a:t>Flow</a:t>
                      </a:r>
                      <a:r>
                        <a:rPr sz="1100" spc="-45" dirty="0">
                          <a:latin typeface="Arial"/>
                          <a:cs typeface="Arial"/>
                        </a:rPr>
                        <a:t> 300+</a:t>
                      </a:r>
                      <a:endParaRPr sz="1100">
                        <a:latin typeface="Arial"/>
                        <a:cs typeface="Arial"/>
                      </a:endParaRPr>
                    </a:p>
                  </a:txBody>
                  <a:tcPr marL="0" marR="0" marT="53128" marB="0"/>
                </a:tc>
                <a:tc>
                  <a:txBody>
                    <a:bodyPr/>
                    <a:lstStyle/>
                    <a:p>
                      <a:pPr marL="210185">
                        <a:lnSpc>
                          <a:spcPct val="100000"/>
                        </a:lnSpc>
                        <a:spcBef>
                          <a:spcPts val="550"/>
                        </a:spcBef>
                      </a:pPr>
                      <a:r>
                        <a:rPr sz="1100" spc="25" dirty="0">
                          <a:latin typeface="Times New Roman"/>
                          <a:cs typeface="Times New Roman"/>
                        </a:rPr>
                        <a:t>9</a:t>
                      </a:r>
                      <a:r>
                        <a:rPr sz="1100" spc="-145" dirty="0">
                          <a:latin typeface="Times New Roman"/>
                          <a:cs typeface="Times New Roman"/>
                        </a:rPr>
                        <a:t> </a:t>
                      </a:r>
                      <a:r>
                        <a:rPr sz="1100" spc="-35" dirty="0">
                          <a:latin typeface="Times New Roman"/>
                          <a:cs typeface="Times New Roman"/>
                        </a:rPr>
                        <a:t>(15.25%)</a:t>
                      </a:r>
                      <a:endParaRPr sz="1100">
                        <a:latin typeface="Times New Roman"/>
                        <a:cs typeface="Times New Roman"/>
                      </a:endParaRPr>
                    </a:p>
                  </a:txBody>
                  <a:tcPr marL="0" marR="0" marT="48701" marB="0"/>
                </a:tc>
                <a:tc>
                  <a:txBody>
                    <a:bodyPr/>
                    <a:lstStyle/>
                    <a:p>
                      <a:pPr marL="387985">
                        <a:lnSpc>
                          <a:spcPct val="100000"/>
                        </a:lnSpc>
                        <a:spcBef>
                          <a:spcPts val="565"/>
                        </a:spcBef>
                      </a:pPr>
                      <a:r>
                        <a:rPr sz="1100" spc="-60" dirty="0">
                          <a:latin typeface="Arial"/>
                          <a:cs typeface="Arial"/>
                        </a:rPr>
                        <a:t>9(15.25%%)</a:t>
                      </a:r>
                      <a:endParaRPr sz="1100">
                        <a:latin typeface="Arial"/>
                        <a:cs typeface="Arial"/>
                      </a:endParaRPr>
                    </a:p>
                  </a:txBody>
                  <a:tcPr marL="0" marR="0" marT="50029" marB="0"/>
                </a:tc>
                <a:tc>
                  <a:txBody>
                    <a:bodyPr/>
                    <a:lstStyle/>
                    <a:p>
                      <a:pPr marR="48895" algn="r">
                        <a:lnSpc>
                          <a:spcPct val="100000"/>
                        </a:lnSpc>
                        <a:spcBef>
                          <a:spcPts val="565"/>
                        </a:spcBef>
                      </a:pPr>
                      <a:r>
                        <a:rPr sz="1100" spc="-25" dirty="0">
                          <a:latin typeface="Arial"/>
                          <a:cs typeface="Arial"/>
                        </a:rPr>
                        <a:t>13</a:t>
                      </a:r>
                      <a:r>
                        <a:rPr sz="1100" spc="-114" dirty="0">
                          <a:latin typeface="Arial"/>
                          <a:cs typeface="Arial"/>
                        </a:rPr>
                        <a:t> </a:t>
                      </a:r>
                      <a:r>
                        <a:rPr sz="1100" spc="-50" dirty="0">
                          <a:latin typeface="Arial"/>
                          <a:cs typeface="Arial"/>
                        </a:rPr>
                        <a:t>(22.03%)</a:t>
                      </a:r>
                      <a:endParaRPr sz="1100" dirty="0">
                        <a:latin typeface="Arial"/>
                        <a:cs typeface="Arial"/>
                      </a:endParaRPr>
                    </a:p>
                  </a:txBody>
                  <a:tcPr marL="0" marR="0" marT="50029" marB="0"/>
                </a:tc>
              </a:tr>
            </a:tbl>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292784" y="341195"/>
            <a:ext cx="5387465" cy="507831"/>
          </a:xfrm>
          <a:prstGeom prst="rect">
            <a:avLst/>
          </a:prstGeom>
        </p:spPr>
        <p:txBody>
          <a:bodyPr vert="horz" wrap="square" lIns="0" tIns="0" rIns="0" bIns="0" rtlCol="0">
            <a:spAutoFit/>
          </a:bodyPr>
          <a:lstStyle/>
          <a:p>
            <a:pPr marL="1291590">
              <a:lnSpc>
                <a:spcPct val="100000"/>
              </a:lnSpc>
            </a:pPr>
            <a:r>
              <a:rPr sz="1100" dirty="0">
                <a:latin typeface="Arial"/>
                <a:cs typeface="Arial"/>
              </a:rPr>
              <a:t>LOW OR  HIGH SYSTOLIC  BLOOD  PRESSURE  mg Hg</a:t>
            </a:r>
          </a:p>
          <a:p>
            <a:pPr>
              <a:lnSpc>
                <a:spcPct val="100000"/>
              </a:lnSpc>
              <a:spcBef>
                <a:spcPts val="35"/>
              </a:spcBef>
            </a:pPr>
            <a:endParaRPr sz="1100" dirty="0">
              <a:latin typeface="Times New Roman"/>
              <a:cs typeface="Times New Roman"/>
            </a:endParaRPr>
          </a:p>
          <a:p>
            <a:pPr marL="12700">
              <a:lnSpc>
                <a:spcPct val="100000"/>
              </a:lnSpc>
            </a:pPr>
            <a:r>
              <a:rPr sz="1100" dirty="0">
                <a:latin typeface="Arial"/>
                <a:cs typeface="Arial"/>
              </a:rPr>
              <a:t>Sub" populations low or high systolic blood pressure at baseline and at 6 sessions</a:t>
            </a:r>
          </a:p>
        </p:txBody>
      </p:sp>
      <p:graphicFrame>
        <p:nvGraphicFramePr>
          <p:cNvPr id="3" name="object 3"/>
          <p:cNvGraphicFramePr>
            <a:graphicFrameLocks noGrp="1"/>
          </p:cNvGraphicFramePr>
          <p:nvPr>
            <p:extLst>
              <p:ext uri="{D42A27DB-BD31-4B8C-83A1-F6EECF244321}">
                <p14:modId xmlns:p14="http://schemas.microsoft.com/office/powerpoint/2010/main" val="469728925"/>
              </p:ext>
            </p:extLst>
          </p:nvPr>
        </p:nvGraphicFramePr>
        <p:xfrm>
          <a:off x="1086930" y="1030687"/>
          <a:ext cx="5709403" cy="1062718"/>
        </p:xfrm>
        <a:graphic>
          <a:graphicData uri="http://schemas.openxmlformats.org/drawingml/2006/table">
            <a:tbl>
              <a:tblPr firstRow="1" bandRow="1">
                <a:tableStyleId>{2D5ABB26-0587-4C30-8999-92F81FD0307C}</a:tableStyleId>
              </a:tblPr>
              <a:tblGrid>
                <a:gridCol w="1536412"/>
                <a:gridCol w="1612903"/>
                <a:gridCol w="1615740"/>
                <a:gridCol w="944348"/>
              </a:tblGrid>
              <a:tr h="164389">
                <a:tc>
                  <a:txBody>
                    <a:bodyPr/>
                    <a:lstStyle/>
                    <a:p>
                      <a:endParaRPr sz="1100" dirty="0">
                        <a:latin typeface="Arial"/>
                        <a:cs typeface="Arial"/>
                      </a:endParaRPr>
                    </a:p>
                  </a:txBody>
                  <a:tcPr marL="0" marR="0" marT="0" marB="0"/>
                </a:tc>
                <a:tc>
                  <a:txBody>
                    <a:bodyPr/>
                    <a:lstStyle/>
                    <a:p>
                      <a:pPr marL="226695">
                        <a:lnSpc>
                          <a:spcPts val="1195"/>
                        </a:lnSpc>
                      </a:pPr>
                      <a:r>
                        <a:rPr lang="en-US" sz="1100" spc="-50" dirty="0" smtClean="0">
                          <a:latin typeface="Arial"/>
                          <a:cs typeface="Arial"/>
                        </a:rPr>
                        <a:t>      </a:t>
                      </a:r>
                      <a:r>
                        <a:rPr sz="1100" spc="-50" dirty="0" smtClean="0">
                          <a:latin typeface="Arial"/>
                          <a:cs typeface="Arial"/>
                        </a:rPr>
                        <a:t>Baseline</a:t>
                      </a:r>
                      <a:endParaRPr sz="1100" dirty="0">
                        <a:latin typeface="Arial"/>
                        <a:cs typeface="Arial"/>
                      </a:endParaRPr>
                    </a:p>
                  </a:txBody>
                  <a:tcPr marL="0" marR="0" marT="0" marB="0"/>
                </a:tc>
                <a:tc>
                  <a:txBody>
                    <a:bodyPr/>
                    <a:lstStyle/>
                    <a:p>
                      <a:pPr marR="191135" algn="r">
                        <a:lnSpc>
                          <a:spcPts val="1160"/>
                        </a:lnSpc>
                      </a:pPr>
                      <a:r>
                        <a:rPr sz="1100" spc="40" dirty="0">
                          <a:latin typeface="Arial"/>
                          <a:cs typeface="Arial"/>
                        </a:rPr>
                        <a:t>3</a:t>
                      </a:r>
                      <a:r>
                        <a:rPr sz="1100" spc="-130" dirty="0">
                          <a:latin typeface="Arial"/>
                          <a:cs typeface="Arial"/>
                        </a:rPr>
                        <a:t> </a:t>
                      </a:r>
                      <a:r>
                        <a:rPr sz="1100" spc="-60" dirty="0">
                          <a:latin typeface="Arial"/>
                          <a:cs typeface="Arial"/>
                        </a:rPr>
                        <a:t>sessions</a:t>
                      </a:r>
                      <a:endParaRPr sz="1100">
                        <a:latin typeface="Arial"/>
                        <a:cs typeface="Arial"/>
                      </a:endParaRPr>
                    </a:p>
                  </a:txBody>
                  <a:tcPr marL="0" marR="0" marT="0" marB="0"/>
                </a:tc>
                <a:tc>
                  <a:txBody>
                    <a:bodyPr/>
                    <a:lstStyle/>
                    <a:p>
                      <a:pPr marR="24130" algn="r">
                        <a:lnSpc>
                          <a:spcPts val="1160"/>
                        </a:lnSpc>
                      </a:pPr>
                      <a:r>
                        <a:rPr sz="1100" spc="45" dirty="0">
                          <a:latin typeface="Times New Roman"/>
                          <a:cs typeface="Times New Roman"/>
                        </a:rPr>
                        <a:t>6</a:t>
                      </a:r>
                      <a:r>
                        <a:rPr sz="1100" spc="-125" dirty="0">
                          <a:latin typeface="Times New Roman"/>
                          <a:cs typeface="Times New Roman"/>
                        </a:rPr>
                        <a:t> </a:t>
                      </a:r>
                      <a:r>
                        <a:rPr sz="1100" spc="-60" dirty="0">
                          <a:latin typeface="Arial"/>
                          <a:cs typeface="Arial"/>
                        </a:rPr>
                        <a:t>sessions</a:t>
                      </a:r>
                      <a:endParaRPr sz="1100">
                        <a:latin typeface="Arial"/>
                        <a:cs typeface="Arial"/>
                      </a:endParaRPr>
                    </a:p>
                  </a:txBody>
                  <a:tcPr marL="0" marR="0" marT="0" marB="0"/>
                </a:tc>
              </a:tr>
              <a:tr h="223796">
                <a:tc>
                  <a:txBody>
                    <a:bodyPr/>
                    <a:lstStyle/>
                    <a:p>
                      <a:pPr marL="31750">
                        <a:lnSpc>
                          <a:spcPct val="100000"/>
                        </a:lnSpc>
                        <a:spcBef>
                          <a:spcPts val="605"/>
                        </a:spcBef>
                      </a:pPr>
                      <a:r>
                        <a:rPr sz="1100" spc="-20" dirty="0">
                          <a:latin typeface="Arial"/>
                          <a:cs typeface="Arial"/>
                        </a:rPr>
                        <a:t>Systolic&lt; </a:t>
                      </a:r>
                      <a:r>
                        <a:rPr sz="1100" spc="-25" dirty="0">
                          <a:latin typeface="Times New Roman"/>
                          <a:cs typeface="Times New Roman"/>
                        </a:rPr>
                        <a:t>100 </a:t>
                      </a:r>
                      <a:r>
                        <a:rPr sz="1100" spc="60" dirty="0">
                          <a:latin typeface="Times New Roman"/>
                          <a:cs typeface="Times New Roman"/>
                        </a:rPr>
                        <a:t> </a:t>
                      </a:r>
                      <a:r>
                        <a:rPr sz="1100" spc="-65" dirty="0">
                          <a:latin typeface="Arial"/>
                          <a:cs typeface="Arial"/>
                        </a:rPr>
                        <a:t>mgHg</a:t>
                      </a:r>
                      <a:endParaRPr sz="1100">
                        <a:latin typeface="Arial"/>
                        <a:cs typeface="Arial"/>
                      </a:endParaRPr>
                    </a:p>
                  </a:txBody>
                  <a:tcPr marL="0" marR="0" marT="53571" marB="0"/>
                </a:tc>
                <a:tc>
                  <a:txBody>
                    <a:bodyPr/>
                    <a:lstStyle/>
                    <a:p>
                      <a:pPr marR="540385" algn="r">
                        <a:lnSpc>
                          <a:spcPct val="100000"/>
                        </a:lnSpc>
                        <a:spcBef>
                          <a:spcPts val="570"/>
                        </a:spcBef>
                      </a:pPr>
                      <a:r>
                        <a:rPr sz="1100" spc="15" dirty="0">
                          <a:latin typeface="Times New Roman"/>
                          <a:cs typeface="Times New Roman"/>
                        </a:rPr>
                        <a:t>12(</a:t>
                      </a:r>
                      <a:r>
                        <a:rPr sz="1100" spc="-70" dirty="0">
                          <a:latin typeface="Times New Roman"/>
                          <a:cs typeface="Times New Roman"/>
                        </a:rPr>
                        <a:t> </a:t>
                      </a:r>
                      <a:r>
                        <a:rPr sz="1100" spc="20" dirty="0">
                          <a:latin typeface="Times New Roman"/>
                          <a:cs typeface="Times New Roman"/>
                        </a:rPr>
                        <a:t>20.33%)</a:t>
                      </a:r>
                      <a:endParaRPr sz="1100">
                        <a:latin typeface="Times New Roman"/>
                        <a:cs typeface="Times New Roman"/>
                      </a:endParaRPr>
                    </a:p>
                  </a:txBody>
                  <a:tcPr marL="0" marR="0" marT="50472" marB="0"/>
                </a:tc>
                <a:tc>
                  <a:txBody>
                    <a:bodyPr/>
                    <a:lstStyle/>
                    <a:p>
                      <a:pPr marR="146685" algn="r">
                        <a:lnSpc>
                          <a:spcPct val="100000"/>
                        </a:lnSpc>
                        <a:spcBef>
                          <a:spcPts val="535"/>
                        </a:spcBef>
                      </a:pPr>
                      <a:r>
                        <a:rPr sz="1100" spc="20" dirty="0">
                          <a:latin typeface="Arial"/>
                          <a:cs typeface="Arial"/>
                        </a:rPr>
                        <a:t>10(</a:t>
                      </a:r>
                      <a:r>
                        <a:rPr sz="1100" spc="-145" dirty="0">
                          <a:latin typeface="Arial"/>
                          <a:cs typeface="Arial"/>
                        </a:rPr>
                        <a:t> </a:t>
                      </a:r>
                      <a:r>
                        <a:rPr sz="1100" dirty="0">
                          <a:latin typeface="Times New Roman"/>
                          <a:cs typeface="Times New Roman"/>
                        </a:rPr>
                        <a:t>16.94%)</a:t>
                      </a:r>
                      <a:endParaRPr sz="1100">
                        <a:latin typeface="Times New Roman"/>
                        <a:cs typeface="Times New Roman"/>
                      </a:endParaRPr>
                    </a:p>
                  </a:txBody>
                  <a:tcPr marL="0" marR="0" marT="47373" marB="0"/>
                </a:tc>
                <a:tc>
                  <a:txBody>
                    <a:bodyPr/>
                    <a:lstStyle/>
                    <a:p>
                      <a:pPr marL="191770">
                        <a:lnSpc>
                          <a:spcPct val="100000"/>
                        </a:lnSpc>
                        <a:spcBef>
                          <a:spcPts val="535"/>
                        </a:spcBef>
                      </a:pPr>
                      <a:r>
                        <a:rPr lang="en-US" sz="1100" dirty="0" smtClean="0">
                          <a:latin typeface="Times New Roman"/>
                          <a:cs typeface="Times New Roman"/>
                        </a:rPr>
                        <a:t>    </a:t>
                      </a:r>
                      <a:r>
                        <a:rPr sz="1100" dirty="0" smtClean="0">
                          <a:latin typeface="Times New Roman"/>
                          <a:cs typeface="Times New Roman"/>
                        </a:rPr>
                        <a:t>8</a:t>
                      </a:r>
                      <a:r>
                        <a:rPr sz="1100" spc="-65" dirty="0" smtClean="0">
                          <a:latin typeface="Times New Roman"/>
                          <a:cs typeface="Times New Roman"/>
                        </a:rPr>
                        <a:t> </a:t>
                      </a:r>
                      <a:r>
                        <a:rPr sz="1100" dirty="0">
                          <a:latin typeface="Times New Roman"/>
                          <a:cs typeface="Times New Roman"/>
                        </a:rPr>
                        <a:t>(13.55)</a:t>
                      </a:r>
                    </a:p>
                  </a:txBody>
                  <a:tcPr marL="0" marR="0" marT="47373" marB="0"/>
                </a:tc>
              </a:tr>
              <a:tr h="226039">
                <a:tc>
                  <a:txBody>
                    <a:bodyPr/>
                    <a:lstStyle/>
                    <a:p>
                      <a:pPr marL="66675">
                        <a:lnSpc>
                          <a:spcPct val="100000"/>
                        </a:lnSpc>
                        <a:spcBef>
                          <a:spcPts val="600"/>
                        </a:spcBef>
                      </a:pPr>
                      <a:r>
                        <a:rPr sz="1100" spc="-50" dirty="0">
                          <a:latin typeface="Arial"/>
                          <a:cs typeface="Arial"/>
                        </a:rPr>
                        <a:t>Systolic </a:t>
                      </a:r>
                      <a:r>
                        <a:rPr sz="1100" spc="-25" dirty="0">
                          <a:latin typeface="Times New Roman"/>
                          <a:cs typeface="Times New Roman"/>
                        </a:rPr>
                        <a:t>&gt;100&lt;</a:t>
                      </a:r>
                      <a:r>
                        <a:rPr sz="1100" spc="-40" dirty="0">
                          <a:latin typeface="Times New Roman"/>
                          <a:cs typeface="Times New Roman"/>
                        </a:rPr>
                        <a:t> </a:t>
                      </a:r>
                      <a:r>
                        <a:rPr sz="1100" spc="45" dirty="0">
                          <a:latin typeface="Times New Roman"/>
                          <a:cs typeface="Times New Roman"/>
                        </a:rPr>
                        <a:t>130</a:t>
                      </a:r>
                      <a:endParaRPr sz="1100">
                        <a:latin typeface="Times New Roman"/>
                        <a:cs typeface="Times New Roman"/>
                      </a:endParaRPr>
                    </a:p>
                  </a:txBody>
                  <a:tcPr marL="0" marR="0" marT="53128" marB="0"/>
                </a:tc>
                <a:tc>
                  <a:txBody>
                    <a:bodyPr/>
                    <a:lstStyle/>
                    <a:p>
                      <a:pPr marR="584835" algn="r">
                        <a:lnSpc>
                          <a:spcPct val="100000"/>
                        </a:lnSpc>
                        <a:spcBef>
                          <a:spcPts val="600"/>
                        </a:spcBef>
                      </a:pPr>
                      <a:r>
                        <a:rPr sz="1100" dirty="0">
                          <a:latin typeface="Times New Roman"/>
                          <a:cs typeface="Times New Roman"/>
                        </a:rPr>
                        <a:t>34(57.62.%)</a:t>
                      </a:r>
                      <a:endParaRPr sz="1100">
                        <a:latin typeface="Times New Roman"/>
                        <a:cs typeface="Times New Roman"/>
                      </a:endParaRPr>
                    </a:p>
                  </a:txBody>
                  <a:tcPr marL="0" marR="0" marT="53128" marB="0"/>
                </a:tc>
                <a:tc>
                  <a:txBody>
                    <a:bodyPr/>
                    <a:lstStyle/>
                    <a:p>
                      <a:pPr marR="163195" algn="r">
                        <a:lnSpc>
                          <a:spcPct val="100000"/>
                        </a:lnSpc>
                        <a:spcBef>
                          <a:spcPts val="565"/>
                        </a:spcBef>
                      </a:pPr>
                      <a:r>
                        <a:rPr sz="1100" dirty="0">
                          <a:latin typeface="Times New Roman"/>
                          <a:cs typeface="Times New Roman"/>
                        </a:rPr>
                        <a:t>36(61.01%)</a:t>
                      </a:r>
                      <a:endParaRPr sz="1100">
                        <a:latin typeface="Times New Roman"/>
                        <a:cs typeface="Times New Roman"/>
                      </a:endParaRPr>
                    </a:p>
                  </a:txBody>
                  <a:tcPr marL="0" marR="0" marT="50029" marB="0"/>
                </a:tc>
                <a:tc>
                  <a:txBody>
                    <a:bodyPr/>
                    <a:lstStyle/>
                    <a:p>
                      <a:pPr marR="46990" algn="r">
                        <a:lnSpc>
                          <a:spcPct val="100000"/>
                        </a:lnSpc>
                        <a:spcBef>
                          <a:spcPts val="530"/>
                        </a:spcBef>
                      </a:pPr>
                      <a:r>
                        <a:rPr sz="1100" dirty="0">
                          <a:latin typeface="Times New Roman"/>
                          <a:cs typeface="Times New Roman"/>
                        </a:rPr>
                        <a:t>38 </a:t>
                      </a:r>
                      <a:r>
                        <a:rPr sz="1100" spc="-60" dirty="0">
                          <a:latin typeface="Times New Roman"/>
                          <a:cs typeface="Times New Roman"/>
                        </a:rPr>
                        <a:t>(</a:t>
                      </a:r>
                      <a:r>
                        <a:rPr sz="1100" spc="-50" dirty="0">
                          <a:latin typeface="Times New Roman"/>
                          <a:cs typeface="Times New Roman"/>
                        </a:rPr>
                        <a:t> </a:t>
                      </a:r>
                      <a:r>
                        <a:rPr sz="1100" spc="5" dirty="0">
                          <a:latin typeface="Times New Roman"/>
                          <a:cs typeface="Times New Roman"/>
                        </a:rPr>
                        <a:t>64.40)</a:t>
                      </a:r>
                      <a:endParaRPr sz="1100">
                        <a:latin typeface="Times New Roman"/>
                        <a:cs typeface="Times New Roman"/>
                      </a:endParaRPr>
                    </a:p>
                  </a:txBody>
                  <a:tcPr marL="0" marR="0" marT="46930" marB="0"/>
                </a:tc>
              </a:tr>
              <a:tr h="225803">
                <a:tc>
                  <a:txBody>
                    <a:bodyPr/>
                    <a:lstStyle/>
                    <a:p>
                      <a:pPr marL="35560">
                        <a:lnSpc>
                          <a:spcPct val="100000"/>
                        </a:lnSpc>
                        <a:spcBef>
                          <a:spcPts val="610"/>
                        </a:spcBef>
                      </a:pPr>
                      <a:r>
                        <a:rPr sz="1100" spc="-50" dirty="0">
                          <a:latin typeface="Arial"/>
                          <a:cs typeface="Arial"/>
                        </a:rPr>
                        <a:t>Systolic  </a:t>
                      </a:r>
                      <a:r>
                        <a:rPr sz="1100" spc="15" dirty="0">
                          <a:latin typeface="Times New Roman"/>
                          <a:cs typeface="Times New Roman"/>
                        </a:rPr>
                        <a:t>130&lt;</a:t>
                      </a:r>
                      <a:r>
                        <a:rPr sz="1100" spc="-180" dirty="0">
                          <a:latin typeface="Times New Roman"/>
                          <a:cs typeface="Times New Roman"/>
                        </a:rPr>
                        <a:t> </a:t>
                      </a:r>
                      <a:r>
                        <a:rPr sz="1100" spc="45" dirty="0">
                          <a:latin typeface="Times New Roman"/>
                          <a:cs typeface="Times New Roman"/>
                        </a:rPr>
                        <a:t>140</a:t>
                      </a:r>
                      <a:endParaRPr sz="1100">
                        <a:latin typeface="Times New Roman"/>
                        <a:cs typeface="Times New Roman"/>
                      </a:endParaRPr>
                    </a:p>
                  </a:txBody>
                  <a:tcPr marL="0" marR="0" marT="54014" marB="0"/>
                </a:tc>
                <a:tc>
                  <a:txBody>
                    <a:bodyPr/>
                    <a:lstStyle/>
                    <a:p>
                      <a:pPr marR="563245" algn="r">
                        <a:lnSpc>
                          <a:spcPct val="100000"/>
                        </a:lnSpc>
                        <a:spcBef>
                          <a:spcPts val="610"/>
                        </a:spcBef>
                      </a:pPr>
                      <a:r>
                        <a:rPr sz="1100" dirty="0">
                          <a:latin typeface="Times New Roman"/>
                          <a:cs typeface="Times New Roman"/>
                        </a:rPr>
                        <a:t>10(</a:t>
                      </a:r>
                      <a:r>
                        <a:rPr sz="1100" spc="-55" dirty="0">
                          <a:latin typeface="Times New Roman"/>
                          <a:cs typeface="Times New Roman"/>
                        </a:rPr>
                        <a:t> </a:t>
                      </a:r>
                      <a:r>
                        <a:rPr sz="1100" spc="-10" dirty="0">
                          <a:latin typeface="Times New Roman"/>
                          <a:cs typeface="Times New Roman"/>
                        </a:rPr>
                        <a:t>16.94%)</a:t>
                      </a:r>
                      <a:endParaRPr sz="1100">
                        <a:latin typeface="Times New Roman"/>
                        <a:cs typeface="Times New Roman"/>
                      </a:endParaRPr>
                    </a:p>
                  </a:txBody>
                  <a:tcPr marL="0" marR="0" marT="54014" marB="0"/>
                </a:tc>
                <a:tc>
                  <a:txBody>
                    <a:bodyPr/>
                    <a:lstStyle/>
                    <a:p>
                      <a:pPr marR="142240" algn="r">
                        <a:lnSpc>
                          <a:spcPct val="100000"/>
                        </a:lnSpc>
                        <a:spcBef>
                          <a:spcPts val="575"/>
                        </a:spcBef>
                      </a:pPr>
                      <a:r>
                        <a:rPr sz="1100" dirty="0">
                          <a:latin typeface="Times New Roman"/>
                          <a:cs typeface="Times New Roman"/>
                        </a:rPr>
                        <a:t>12(20.33%)</a:t>
                      </a:r>
                      <a:endParaRPr sz="1100">
                        <a:latin typeface="Times New Roman"/>
                        <a:cs typeface="Times New Roman"/>
                      </a:endParaRPr>
                    </a:p>
                  </a:txBody>
                  <a:tcPr marL="0" marR="0" marT="50915" marB="0"/>
                </a:tc>
                <a:tc>
                  <a:txBody>
                    <a:bodyPr/>
                    <a:lstStyle/>
                    <a:p>
                      <a:pPr marR="25400" algn="r">
                        <a:lnSpc>
                          <a:spcPct val="100000"/>
                        </a:lnSpc>
                        <a:spcBef>
                          <a:spcPts val="575"/>
                        </a:spcBef>
                      </a:pPr>
                      <a:r>
                        <a:rPr sz="1100" spc="-10" dirty="0">
                          <a:latin typeface="Arial"/>
                          <a:cs typeface="Arial"/>
                        </a:rPr>
                        <a:t>13 </a:t>
                      </a:r>
                      <a:r>
                        <a:rPr sz="1100" spc="-15" dirty="0">
                          <a:latin typeface="Arial"/>
                          <a:cs typeface="Arial"/>
                        </a:rPr>
                        <a:t>(</a:t>
                      </a:r>
                      <a:r>
                        <a:rPr sz="1100" spc="-170" dirty="0">
                          <a:latin typeface="Arial"/>
                          <a:cs typeface="Arial"/>
                        </a:rPr>
                        <a:t> </a:t>
                      </a:r>
                      <a:r>
                        <a:rPr sz="1100" dirty="0">
                          <a:latin typeface="Times New Roman"/>
                          <a:cs typeface="Times New Roman"/>
                        </a:rPr>
                        <a:t>22.03)</a:t>
                      </a:r>
                      <a:endParaRPr sz="1100">
                        <a:latin typeface="Times New Roman"/>
                        <a:cs typeface="Times New Roman"/>
                      </a:endParaRPr>
                    </a:p>
                  </a:txBody>
                  <a:tcPr marL="0" marR="0" marT="50915" marB="0"/>
                </a:tc>
              </a:tr>
              <a:tr h="164829">
                <a:tc>
                  <a:txBody>
                    <a:bodyPr/>
                    <a:lstStyle/>
                    <a:p>
                      <a:pPr marL="35560">
                        <a:lnSpc>
                          <a:spcPct val="100000"/>
                        </a:lnSpc>
                        <a:spcBef>
                          <a:spcPts val="585"/>
                        </a:spcBef>
                      </a:pPr>
                      <a:r>
                        <a:rPr sz="1100" spc="-20" dirty="0">
                          <a:latin typeface="Arial"/>
                          <a:cs typeface="Arial"/>
                        </a:rPr>
                        <a:t>Systolic&gt;</a:t>
                      </a:r>
                      <a:r>
                        <a:rPr sz="1100" spc="-165" dirty="0">
                          <a:latin typeface="Arial"/>
                          <a:cs typeface="Arial"/>
                        </a:rPr>
                        <a:t> </a:t>
                      </a:r>
                      <a:r>
                        <a:rPr sz="1100" spc="10" dirty="0">
                          <a:latin typeface="Times New Roman"/>
                          <a:cs typeface="Times New Roman"/>
                        </a:rPr>
                        <a:t>140+</a:t>
                      </a:r>
                      <a:endParaRPr sz="1100">
                        <a:latin typeface="Times New Roman"/>
                        <a:cs typeface="Times New Roman"/>
                      </a:endParaRPr>
                    </a:p>
                  </a:txBody>
                  <a:tcPr marL="0" marR="0" marT="51800" marB="0"/>
                </a:tc>
                <a:tc>
                  <a:txBody>
                    <a:bodyPr/>
                    <a:lstStyle/>
                    <a:p>
                      <a:pPr marR="579755" algn="r">
                        <a:lnSpc>
                          <a:spcPct val="100000"/>
                        </a:lnSpc>
                        <a:spcBef>
                          <a:spcPts val="550"/>
                        </a:spcBef>
                      </a:pPr>
                      <a:r>
                        <a:rPr sz="1100" dirty="0">
                          <a:latin typeface="Times New Roman"/>
                          <a:cs typeface="Times New Roman"/>
                        </a:rPr>
                        <a:t>3(05.08%)</a:t>
                      </a:r>
                      <a:endParaRPr sz="1100">
                        <a:latin typeface="Times New Roman"/>
                        <a:cs typeface="Times New Roman"/>
                      </a:endParaRPr>
                    </a:p>
                  </a:txBody>
                  <a:tcPr marL="0" marR="0" marT="48701" marB="0"/>
                </a:tc>
                <a:tc>
                  <a:txBody>
                    <a:bodyPr/>
                    <a:lstStyle/>
                    <a:p>
                      <a:pPr marR="137795" algn="r">
                        <a:lnSpc>
                          <a:spcPct val="100000"/>
                        </a:lnSpc>
                        <a:spcBef>
                          <a:spcPts val="585"/>
                        </a:spcBef>
                      </a:pPr>
                      <a:r>
                        <a:rPr sz="1100" dirty="0">
                          <a:latin typeface="Times New Roman"/>
                          <a:cs typeface="Times New Roman"/>
                        </a:rPr>
                        <a:t>1(01.69%)</a:t>
                      </a:r>
                      <a:endParaRPr sz="1100">
                        <a:latin typeface="Times New Roman"/>
                        <a:cs typeface="Times New Roman"/>
                      </a:endParaRPr>
                    </a:p>
                  </a:txBody>
                  <a:tcPr marL="0" marR="0" marT="51800" marB="0"/>
                </a:tc>
                <a:tc>
                  <a:txBody>
                    <a:bodyPr/>
                    <a:lstStyle/>
                    <a:p>
                      <a:pPr marR="31115" algn="r">
                        <a:lnSpc>
                          <a:spcPct val="100000"/>
                        </a:lnSpc>
                        <a:spcBef>
                          <a:spcPts val="550"/>
                        </a:spcBef>
                      </a:pPr>
                      <a:r>
                        <a:rPr sz="1100" dirty="0">
                          <a:latin typeface="Times New Roman"/>
                          <a:cs typeface="Times New Roman"/>
                        </a:rPr>
                        <a:t>0</a:t>
                      </a:r>
                      <a:r>
                        <a:rPr sz="1100" spc="-85" dirty="0">
                          <a:latin typeface="Times New Roman"/>
                          <a:cs typeface="Times New Roman"/>
                        </a:rPr>
                        <a:t> </a:t>
                      </a:r>
                      <a:r>
                        <a:rPr sz="1100" spc="35" dirty="0">
                          <a:latin typeface="Times New Roman"/>
                          <a:cs typeface="Times New Roman"/>
                        </a:rPr>
                        <a:t>(00.00)</a:t>
                      </a:r>
                      <a:endParaRPr sz="1100" dirty="0">
                        <a:latin typeface="Times New Roman"/>
                        <a:cs typeface="Times New Roman"/>
                      </a:endParaRPr>
                    </a:p>
                  </a:txBody>
                  <a:tcPr marL="0" marR="0" marT="48701" marB="0"/>
                </a:tc>
              </a:tr>
            </a:tbl>
          </a:graphicData>
        </a:graphic>
      </p:graphicFrame>
      <p:sp>
        <p:nvSpPr>
          <p:cNvPr id="4" name="object 4"/>
          <p:cNvSpPr txBox="1"/>
          <p:nvPr/>
        </p:nvSpPr>
        <p:spPr>
          <a:xfrm>
            <a:off x="1302309" y="2402400"/>
            <a:ext cx="5323007" cy="507831"/>
          </a:xfrm>
          <a:prstGeom prst="rect">
            <a:avLst/>
          </a:prstGeom>
        </p:spPr>
        <p:txBody>
          <a:bodyPr vert="horz" wrap="square" lIns="0" tIns="0" rIns="0" bIns="0" rtlCol="0">
            <a:spAutoFit/>
          </a:bodyPr>
          <a:lstStyle/>
          <a:p>
            <a:pPr marL="3810" algn="ctr">
              <a:lnSpc>
                <a:spcPct val="100000"/>
              </a:lnSpc>
            </a:pPr>
            <a:r>
              <a:rPr sz="1100" dirty="0">
                <a:latin typeface="Arial"/>
                <a:cs typeface="Arial"/>
              </a:rPr>
              <a:t>HIGH DIASTOLIC BLOOD  PRESSURE   mg Hg</a:t>
            </a:r>
          </a:p>
          <a:p>
            <a:pPr>
              <a:lnSpc>
                <a:spcPct val="100000"/>
              </a:lnSpc>
            </a:pPr>
            <a:endParaRPr sz="1100" dirty="0">
              <a:latin typeface="Times New Roman"/>
              <a:cs typeface="Times New Roman"/>
            </a:endParaRPr>
          </a:p>
          <a:p>
            <a:pPr algn="ctr">
              <a:lnSpc>
                <a:spcPct val="100000"/>
              </a:lnSpc>
            </a:pPr>
            <a:r>
              <a:rPr sz="1100" dirty="0">
                <a:latin typeface="Arial"/>
                <a:cs typeface="Arial"/>
              </a:rPr>
              <a:t>Sub· populations with high diastolic blood pressure at baseline and at 6 sessions</a:t>
            </a:r>
          </a:p>
        </p:txBody>
      </p:sp>
      <p:graphicFrame>
        <p:nvGraphicFramePr>
          <p:cNvPr id="5" name="object 5"/>
          <p:cNvGraphicFramePr>
            <a:graphicFrameLocks noGrp="1"/>
          </p:cNvGraphicFramePr>
          <p:nvPr>
            <p:extLst>
              <p:ext uri="{D42A27DB-BD31-4B8C-83A1-F6EECF244321}">
                <p14:modId xmlns:p14="http://schemas.microsoft.com/office/powerpoint/2010/main" val="1505645030"/>
              </p:ext>
            </p:extLst>
          </p:nvPr>
        </p:nvGraphicFramePr>
        <p:xfrm>
          <a:off x="1085817" y="3048000"/>
          <a:ext cx="5594432" cy="840429"/>
        </p:xfrm>
        <a:graphic>
          <a:graphicData uri="http://schemas.openxmlformats.org/drawingml/2006/table">
            <a:tbl>
              <a:tblPr firstRow="1" bandRow="1">
                <a:tableStyleId>{2D5ABB26-0587-4C30-8999-92F81FD0307C}</a:tableStyleId>
              </a:tblPr>
              <a:tblGrid>
                <a:gridCol w="1614877"/>
                <a:gridCol w="1631070"/>
                <a:gridCol w="1502959"/>
                <a:gridCol w="845526"/>
              </a:tblGrid>
              <a:tr h="165490">
                <a:tc>
                  <a:txBody>
                    <a:bodyPr/>
                    <a:lstStyle/>
                    <a:p>
                      <a:endParaRPr sz="1100" dirty="0">
                        <a:latin typeface="Arial"/>
                        <a:cs typeface="Arial"/>
                      </a:endParaRPr>
                    </a:p>
                  </a:txBody>
                  <a:tcPr marL="0" marR="0" marT="0" marB="0"/>
                </a:tc>
                <a:tc>
                  <a:txBody>
                    <a:bodyPr/>
                    <a:lstStyle/>
                    <a:p>
                      <a:pPr marL="217170">
                        <a:lnSpc>
                          <a:spcPts val="1190"/>
                        </a:lnSpc>
                      </a:pPr>
                      <a:r>
                        <a:rPr sz="1100" spc="-50" dirty="0">
                          <a:latin typeface="Arial"/>
                          <a:cs typeface="Arial"/>
                        </a:rPr>
                        <a:t>Baseline</a:t>
                      </a:r>
                      <a:endParaRPr sz="1100">
                        <a:latin typeface="Arial"/>
                        <a:cs typeface="Arial"/>
                      </a:endParaRPr>
                    </a:p>
                  </a:txBody>
                  <a:tcPr marL="0" marR="0" marT="0" marB="0"/>
                </a:tc>
                <a:tc>
                  <a:txBody>
                    <a:bodyPr/>
                    <a:lstStyle/>
                    <a:p>
                      <a:pPr marR="58419" algn="r">
                        <a:lnSpc>
                          <a:spcPts val="1200"/>
                        </a:lnSpc>
                      </a:pPr>
                      <a:r>
                        <a:rPr sz="1100" spc="-10" dirty="0">
                          <a:latin typeface="Times New Roman"/>
                          <a:cs typeface="Times New Roman"/>
                        </a:rPr>
                        <a:t>3</a:t>
                      </a:r>
                      <a:r>
                        <a:rPr sz="1100" spc="-75" dirty="0">
                          <a:latin typeface="Times New Roman"/>
                          <a:cs typeface="Times New Roman"/>
                        </a:rPr>
                        <a:t> </a:t>
                      </a:r>
                      <a:r>
                        <a:rPr sz="1100" spc="-60" dirty="0">
                          <a:latin typeface="Arial"/>
                          <a:cs typeface="Arial"/>
                        </a:rPr>
                        <a:t>sessions</a:t>
                      </a:r>
                      <a:endParaRPr sz="1100">
                        <a:latin typeface="Arial"/>
                        <a:cs typeface="Arial"/>
                      </a:endParaRPr>
                    </a:p>
                  </a:txBody>
                  <a:tcPr marL="0" marR="0" marT="0" marB="0"/>
                </a:tc>
                <a:tc>
                  <a:txBody>
                    <a:bodyPr/>
                    <a:lstStyle/>
                    <a:p>
                      <a:pPr marL="18415" algn="ctr">
                        <a:lnSpc>
                          <a:spcPts val="1200"/>
                        </a:lnSpc>
                      </a:pPr>
                      <a:r>
                        <a:rPr sz="1100" spc="-65" dirty="0">
                          <a:latin typeface="Times New Roman"/>
                          <a:cs typeface="Times New Roman"/>
                        </a:rPr>
                        <a:t>6</a:t>
                      </a:r>
                      <a:r>
                        <a:rPr sz="1100" spc="-20" dirty="0">
                          <a:latin typeface="Times New Roman"/>
                          <a:cs typeface="Times New Roman"/>
                        </a:rPr>
                        <a:t> </a:t>
                      </a:r>
                      <a:r>
                        <a:rPr sz="1100" spc="-65" dirty="0">
                          <a:latin typeface="Arial"/>
                          <a:cs typeface="Arial"/>
                        </a:rPr>
                        <a:t>sessions</a:t>
                      </a:r>
                      <a:endParaRPr sz="1100">
                        <a:latin typeface="Arial"/>
                        <a:cs typeface="Arial"/>
                      </a:endParaRPr>
                    </a:p>
                  </a:txBody>
                  <a:tcPr marL="0" marR="0" marT="0" marB="0"/>
                </a:tc>
              </a:tr>
              <a:tr h="223113">
                <a:tc>
                  <a:txBody>
                    <a:bodyPr/>
                    <a:lstStyle/>
                    <a:p>
                      <a:pPr marL="31750">
                        <a:lnSpc>
                          <a:spcPct val="100000"/>
                        </a:lnSpc>
                        <a:spcBef>
                          <a:spcPts val="550"/>
                        </a:spcBef>
                      </a:pPr>
                      <a:r>
                        <a:rPr sz="1100" spc="-5" dirty="0">
                          <a:latin typeface="Arial"/>
                          <a:cs typeface="Arial"/>
                        </a:rPr>
                        <a:t>Diastolic&lt; </a:t>
                      </a:r>
                      <a:r>
                        <a:rPr sz="1100" spc="30" dirty="0">
                          <a:latin typeface="Times New Roman"/>
                          <a:cs typeface="Times New Roman"/>
                        </a:rPr>
                        <a:t>90 </a:t>
                      </a:r>
                      <a:r>
                        <a:rPr sz="1100" spc="-10" dirty="0">
                          <a:latin typeface="Arial"/>
                          <a:cs typeface="Arial"/>
                        </a:rPr>
                        <a:t>mg</a:t>
                      </a:r>
                      <a:r>
                        <a:rPr sz="1100" spc="-100" dirty="0">
                          <a:latin typeface="Arial"/>
                          <a:cs typeface="Arial"/>
                        </a:rPr>
                        <a:t> </a:t>
                      </a:r>
                      <a:r>
                        <a:rPr sz="1100" b="0" spc="-55" dirty="0">
                          <a:latin typeface="Arial"/>
                          <a:cs typeface="Arial"/>
                        </a:rPr>
                        <a:t>Hg</a:t>
                      </a:r>
                      <a:endParaRPr sz="1100" b="0" dirty="0">
                        <a:latin typeface="Arial"/>
                        <a:cs typeface="Arial"/>
                      </a:endParaRPr>
                    </a:p>
                  </a:txBody>
                  <a:tcPr marL="0" marR="0" marT="48701" marB="0"/>
                </a:tc>
                <a:tc>
                  <a:txBody>
                    <a:bodyPr/>
                    <a:lstStyle/>
                    <a:p>
                      <a:pPr marL="167640">
                        <a:lnSpc>
                          <a:spcPct val="100000"/>
                        </a:lnSpc>
                        <a:spcBef>
                          <a:spcPts val="550"/>
                        </a:spcBef>
                      </a:pPr>
                      <a:r>
                        <a:rPr sz="1100" spc="-40" dirty="0">
                          <a:latin typeface="Times New Roman"/>
                          <a:cs typeface="Times New Roman"/>
                        </a:rPr>
                        <a:t>47(</a:t>
                      </a:r>
                      <a:r>
                        <a:rPr sz="1100" spc="130" dirty="0">
                          <a:latin typeface="Times New Roman"/>
                          <a:cs typeface="Times New Roman"/>
                        </a:rPr>
                        <a:t> </a:t>
                      </a:r>
                      <a:r>
                        <a:rPr sz="1100" spc="30" dirty="0">
                          <a:latin typeface="Times New Roman"/>
                          <a:cs typeface="Times New Roman"/>
                        </a:rPr>
                        <a:t>79.66%)</a:t>
                      </a:r>
                      <a:endParaRPr sz="1100" dirty="0">
                        <a:latin typeface="Times New Roman"/>
                        <a:cs typeface="Times New Roman"/>
                      </a:endParaRPr>
                    </a:p>
                  </a:txBody>
                  <a:tcPr marL="0" marR="0" marT="48701" marB="0"/>
                </a:tc>
                <a:tc>
                  <a:txBody>
                    <a:bodyPr/>
                    <a:lstStyle/>
                    <a:p>
                      <a:pPr marR="86995" algn="r">
                        <a:lnSpc>
                          <a:spcPct val="100000"/>
                        </a:lnSpc>
                        <a:spcBef>
                          <a:spcPts val="550"/>
                        </a:spcBef>
                      </a:pPr>
                      <a:r>
                        <a:rPr sz="1100" dirty="0">
                          <a:latin typeface="Times New Roman"/>
                          <a:cs typeface="Times New Roman"/>
                        </a:rPr>
                        <a:t>49(</a:t>
                      </a:r>
                      <a:r>
                        <a:rPr sz="1100" spc="-65" dirty="0">
                          <a:latin typeface="Times New Roman"/>
                          <a:cs typeface="Times New Roman"/>
                        </a:rPr>
                        <a:t> </a:t>
                      </a:r>
                      <a:r>
                        <a:rPr sz="1100" spc="-10" dirty="0">
                          <a:latin typeface="Times New Roman"/>
                          <a:cs typeface="Times New Roman"/>
                        </a:rPr>
                        <a:t>83.05%)</a:t>
                      </a:r>
                      <a:endParaRPr sz="1100">
                        <a:latin typeface="Times New Roman"/>
                        <a:cs typeface="Times New Roman"/>
                      </a:endParaRPr>
                    </a:p>
                  </a:txBody>
                  <a:tcPr marL="0" marR="0" marT="48701" marB="0"/>
                </a:tc>
                <a:tc>
                  <a:txBody>
                    <a:bodyPr/>
                    <a:lstStyle/>
                    <a:p>
                      <a:pPr marL="15240" algn="ctr">
                        <a:lnSpc>
                          <a:spcPct val="100000"/>
                        </a:lnSpc>
                        <a:spcBef>
                          <a:spcPts val="550"/>
                        </a:spcBef>
                      </a:pPr>
                      <a:r>
                        <a:rPr sz="1100" spc="35" dirty="0">
                          <a:latin typeface="Arial"/>
                          <a:cs typeface="Arial"/>
                        </a:rPr>
                        <a:t>52</a:t>
                      </a:r>
                      <a:r>
                        <a:rPr sz="1100" spc="-200" dirty="0">
                          <a:latin typeface="Arial"/>
                          <a:cs typeface="Arial"/>
                        </a:rPr>
                        <a:t> </a:t>
                      </a:r>
                      <a:r>
                        <a:rPr sz="1100" spc="20" dirty="0">
                          <a:latin typeface="Arial"/>
                          <a:cs typeface="Arial"/>
                        </a:rPr>
                        <a:t>( </a:t>
                      </a:r>
                      <a:r>
                        <a:rPr sz="1100" spc="15" dirty="0">
                          <a:latin typeface="Times New Roman"/>
                          <a:cs typeface="Times New Roman"/>
                        </a:rPr>
                        <a:t>88.13)</a:t>
                      </a:r>
                      <a:endParaRPr sz="1100">
                        <a:latin typeface="Times New Roman"/>
                        <a:cs typeface="Times New Roman"/>
                      </a:endParaRPr>
                    </a:p>
                  </a:txBody>
                  <a:tcPr marL="0" marR="0" marT="48701" marB="0"/>
                </a:tc>
              </a:tr>
              <a:tr h="228908">
                <a:tc>
                  <a:txBody>
                    <a:bodyPr/>
                    <a:lstStyle/>
                    <a:p>
                      <a:pPr marL="31750">
                        <a:lnSpc>
                          <a:spcPct val="100000"/>
                        </a:lnSpc>
                        <a:spcBef>
                          <a:spcPts val="625"/>
                        </a:spcBef>
                      </a:pPr>
                      <a:r>
                        <a:rPr sz="1100" spc="-35" dirty="0">
                          <a:latin typeface="Arial"/>
                          <a:cs typeface="Arial"/>
                        </a:rPr>
                        <a:t>Diastolic </a:t>
                      </a:r>
                      <a:r>
                        <a:rPr sz="1100" spc="-40" dirty="0">
                          <a:latin typeface="Arial"/>
                          <a:cs typeface="Arial"/>
                        </a:rPr>
                        <a:t>&gt; </a:t>
                      </a:r>
                      <a:r>
                        <a:rPr sz="1100" spc="-5" dirty="0">
                          <a:latin typeface="Times New Roman"/>
                          <a:cs typeface="Times New Roman"/>
                        </a:rPr>
                        <a:t>90&lt;</a:t>
                      </a:r>
                      <a:r>
                        <a:rPr sz="1100" spc="-50" dirty="0">
                          <a:latin typeface="Times New Roman"/>
                          <a:cs typeface="Times New Roman"/>
                        </a:rPr>
                        <a:t> </a:t>
                      </a:r>
                      <a:r>
                        <a:rPr sz="1100" spc="-20" dirty="0">
                          <a:latin typeface="Arial"/>
                          <a:cs typeface="Arial"/>
                        </a:rPr>
                        <a:t>100</a:t>
                      </a:r>
                      <a:endParaRPr sz="1100">
                        <a:latin typeface="Arial"/>
                        <a:cs typeface="Arial"/>
                      </a:endParaRPr>
                    </a:p>
                  </a:txBody>
                  <a:tcPr marL="0" marR="0" marT="55342" marB="0"/>
                </a:tc>
                <a:tc>
                  <a:txBody>
                    <a:bodyPr/>
                    <a:lstStyle/>
                    <a:p>
                      <a:pPr marL="210185">
                        <a:lnSpc>
                          <a:spcPct val="100000"/>
                        </a:lnSpc>
                        <a:spcBef>
                          <a:spcPts val="590"/>
                        </a:spcBef>
                      </a:pPr>
                      <a:r>
                        <a:rPr sz="1100" spc="20" dirty="0">
                          <a:latin typeface="Times New Roman"/>
                          <a:cs typeface="Times New Roman"/>
                        </a:rPr>
                        <a:t>8(13.55%)</a:t>
                      </a:r>
                      <a:endParaRPr sz="1100">
                        <a:latin typeface="Times New Roman"/>
                        <a:cs typeface="Times New Roman"/>
                      </a:endParaRPr>
                    </a:p>
                  </a:txBody>
                  <a:tcPr marL="0" marR="0" marT="52243" marB="0"/>
                </a:tc>
                <a:tc>
                  <a:txBody>
                    <a:bodyPr/>
                    <a:lstStyle/>
                    <a:p>
                      <a:pPr marR="120014" algn="r">
                        <a:lnSpc>
                          <a:spcPct val="100000"/>
                        </a:lnSpc>
                        <a:spcBef>
                          <a:spcPts val="590"/>
                        </a:spcBef>
                      </a:pPr>
                      <a:r>
                        <a:rPr sz="1100" dirty="0">
                          <a:latin typeface="Times New Roman"/>
                          <a:cs typeface="Times New Roman"/>
                        </a:rPr>
                        <a:t>9(15.25%)</a:t>
                      </a:r>
                      <a:endParaRPr sz="1100">
                        <a:latin typeface="Times New Roman"/>
                        <a:cs typeface="Times New Roman"/>
                      </a:endParaRPr>
                    </a:p>
                  </a:txBody>
                  <a:tcPr marL="0" marR="0" marT="52243" marB="0"/>
                </a:tc>
                <a:tc>
                  <a:txBody>
                    <a:bodyPr/>
                    <a:lstStyle/>
                    <a:p>
                      <a:pPr marL="95250" algn="ctr">
                        <a:lnSpc>
                          <a:spcPct val="100000"/>
                        </a:lnSpc>
                        <a:spcBef>
                          <a:spcPts val="590"/>
                        </a:spcBef>
                      </a:pPr>
                      <a:r>
                        <a:rPr sz="1100" spc="-10" dirty="0">
                          <a:latin typeface="Arial"/>
                          <a:cs typeface="Arial"/>
                        </a:rPr>
                        <a:t>7</a:t>
                      </a:r>
                      <a:r>
                        <a:rPr sz="1100" spc="-125" dirty="0">
                          <a:latin typeface="Arial"/>
                          <a:cs typeface="Arial"/>
                        </a:rPr>
                        <a:t> </a:t>
                      </a:r>
                      <a:r>
                        <a:rPr sz="1100" spc="-15" dirty="0">
                          <a:latin typeface="Arial"/>
                          <a:cs typeface="Arial"/>
                        </a:rPr>
                        <a:t>(</a:t>
                      </a:r>
                      <a:r>
                        <a:rPr sz="1100" spc="-160" dirty="0">
                          <a:latin typeface="Arial"/>
                          <a:cs typeface="Arial"/>
                        </a:rPr>
                        <a:t> </a:t>
                      </a:r>
                      <a:r>
                        <a:rPr sz="1100" spc="55" dirty="0">
                          <a:latin typeface="Times New Roman"/>
                          <a:cs typeface="Times New Roman"/>
                        </a:rPr>
                        <a:t>11.86)</a:t>
                      </a:r>
                      <a:endParaRPr sz="1100">
                        <a:latin typeface="Times New Roman"/>
                        <a:cs typeface="Times New Roman"/>
                      </a:endParaRPr>
                    </a:p>
                  </a:txBody>
                  <a:tcPr marL="0" marR="0" marT="52243" marB="0"/>
                </a:tc>
              </a:tr>
              <a:tr h="166382">
                <a:tc>
                  <a:txBody>
                    <a:bodyPr/>
                    <a:lstStyle/>
                    <a:p>
                      <a:pPr marL="31750">
                        <a:lnSpc>
                          <a:spcPct val="100000"/>
                        </a:lnSpc>
                        <a:spcBef>
                          <a:spcPts val="600"/>
                        </a:spcBef>
                      </a:pPr>
                      <a:r>
                        <a:rPr sz="1100" spc="-5" dirty="0">
                          <a:latin typeface="Arial"/>
                          <a:cs typeface="Arial"/>
                        </a:rPr>
                        <a:t>Diastolic&gt;</a:t>
                      </a:r>
                      <a:r>
                        <a:rPr sz="1100" spc="-145" dirty="0">
                          <a:latin typeface="Arial"/>
                          <a:cs typeface="Arial"/>
                        </a:rPr>
                        <a:t> </a:t>
                      </a:r>
                      <a:r>
                        <a:rPr sz="1100" spc="45" dirty="0">
                          <a:latin typeface="Times New Roman"/>
                          <a:cs typeface="Times New Roman"/>
                        </a:rPr>
                        <a:t>100</a:t>
                      </a:r>
                      <a:r>
                        <a:rPr sz="1100" spc="-80" dirty="0">
                          <a:latin typeface="Times New Roman"/>
                          <a:cs typeface="Times New Roman"/>
                        </a:rPr>
                        <a:t> </a:t>
                      </a:r>
                      <a:r>
                        <a:rPr sz="1100" spc="-85" dirty="0">
                          <a:latin typeface="Times New Roman"/>
                          <a:cs typeface="Times New Roman"/>
                        </a:rPr>
                        <a:t>+</a:t>
                      </a:r>
                      <a:endParaRPr sz="1100">
                        <a:latin typeface="Times New Roman"/>
                        <a:cs typeface="Times New Roman"/>
                      </a:endParaRPr>
                    </a:p>
                  </a:txBody>
                  <a:tcPr marL="0" marR="0" marT="53128" marB="0"/>
                </a:tc>
                <a:tc>
                  <a:txBody>
                    <a:bodyPr/>
                    <a:lstStyle/>
                    <a:p>
                      <a:pPr marL="229235">
                        <a:lnSpc>
                          <a:spcPct val="100000"/>
                        </a:lnSpc>
                        <a:spcBef>
                          <a:spcPts val="565"/>
                        </a:spcBef>
                      </a:pPr>
                      <a:r>
                        <a:rPr sz="1100" spc="-5" dirty="0">
                          <a:latin typeface="Times New Roman"/>
                          <a:cs typeface="Times New Roman"/>
                        </a:rPr>
                        <a:t>4(06.77%)</a:t>
                      </a:r>
                      <a:endParaRPr sz="1100">
                        <a:latin typeface="Times New Roman"/>
                        <a:cs typeface="Times New Roman"/>
                      </a:endParaRPr>
                    </a:p>
                  </a:txBody>
                  <a:tcPr marL="0" marR="0" marT="50029" marB="0"/>
                </a:tc>
                <a:tc>
                  <a:txBody>
                    <a:bodyPr/>
                    <a:lstStyle/>
                    <a:p>
                      <a:pPr marR="102235" algn="r">
                        <a:lnSpc>
                          <a:spcPct val="100000"/>
                        </a:lnSpc>
                        <a:spcBef>
                          <a:spcPts val="565"/>
                        </a:spcBef>
                      </a:pPr>
                      <a:r>
                        <a:rPr sz="1100" dirty="0">
                          <a:latin typeface="Times New Roman"/>
                          <a:cs typeface="Times New Roman"/>
                        </a:rPr>
                        <a:t>1(01.69%)</a:t>
                      </a:r>
                      <a:endParaRPr sz="1100">
                        <a:latin typeface="Times New Roman"/>
                        <a:cs typeface="Times New Roman"/>
                      </a:endParaRPr>
                    </a:p>
                  </a:txBody>
                  <a:tcPr marL="0" marR="0" marT="50029" marB="0"/>
                </a:tc>
                <a:tc>
                  <a:txBody>
                    <a:bodyPr/>
                    <a:lstStyle/>
                    <a:p>
                      <a:pPr marL="104775" algn="ctr">
                        <a:lnSpc>
                          <a:spcPct val="100000"/>
                        </a:lnSpc>
                        <a:spcBef>
                          <a:spcPts val="565"/>
                        </a:spcBef>
                      </a:pPr>
                      <a:r>
                        <a:rPr sz="1100" dirty="0">
                          <a:latin typeface="Times New Roman"/>
                          <a:cs typeface="Times New Roman"/>
                        </a:rPr>
                        <a:t>0</a:t>
                      </a:r>
                      <a:r>
                        <a:rPr sz="1100" spc="-90" dirty="0">
                          <a:latin typeface="Times New Roman"/>
                          <a:cs typeface="Times New Roman"/>
                        </a:rPr>
                        <a:t> </a:t>
                      </a:r>
                      <a:r>
                        <a:rPr sz="1100" spc="40" dirty="0">
                          <a:latin typeface="Times New Roman"/>
                          <a:cs typeface="Times New Roman"/>
                        </a:rPr>
                        <a:t>(00.00)</a:t>
                      </a:r>
                      <a:endParaRPr sz="1100" dirty="0">
                        <a:latin typeface="Times New Roman"/>
                        <a:cs typeface="Times New Roman"/>
                      </a:endParaRPr>
                    </a:p>
                  </a:txBody>
                  <a:tcPr marL="0" marR="0" marT="50029" marB="0"/>
                </a:tc>
              </a:tr>
            </a:tbl>
          </a:graphicData>
        </a:graphic>
      </p:graphicFrame>
      <p:sp>
        <p:nvSpPr>
          <p:cNvPr id="6" name="object 6"/>
          <p:cNvSpPr txBox="1"/>
          <p:nvPr/>
        </p:nvSpPr>
        <p:spPr>
          <a:xfrm>
            <a:off x="2228679" y="4422642"/>
            <a:ext cx="4239968" cy="507831"/>
          </a:xfrm>
          <a:prstGeom prst="rect">
            <a:avLst/>
          </a:prstGeom>
        </p:spPr>
        <p:txBody>
          <a:bodyPr vert="horz" wrap="square" lIns="0" tIns="0" rIns="0" bIns="0" rtlCol="0">
            <a:spAutoFit/>
          </a:bodyPr>
          <a:lstStyle/>
          <a:p>
            <a:pPr marL="229235">
              <a:lnSpc>
                <a:spcPct val="100000"/>
              </a:lnSpc>
            </a:pPr>
            <a:r>
              <a:rPr sz="1100" dirty="0">
                <a:latin typeface="Arial"/>
                <a:cs typeface="Arial"/>
              </a:rPr>
              <a:t>CHRONIC  PAIN ( subjective pt report O· </a:t>
            </a:r>
            <a:r>
              <a:rPr sz="1100" dirty="0">
                <a:latin typeface="Times New Roman"/>
                <a:cs typeface="Times New Roman"/>
              </a:rPr>
              <a:t>10  </a:t>
            </a:r>
            <a:r>
              <a:rPr sz="1100" dirty="0">
                <a:latin typeface="Arial"/>
                <a:cs typeface="Arial"/>
              </a:rPr>
              <a:t>scale )</a:t>
            </a:r>
          </a:p>
          <a:p>
            <a:pPr>
              <a:lnSpc>
                <a:spcPct val="100000"/>
              </a:lnSpc>
              <a:spcBef>
                <a:spcPts val="20"/>
              </a:spcBef>
            </a:pPr>
            <a:endParaRPr sz="1100" dirty="0">
              <a:latin typeface="Times New Roman"/>
              <a:cs typeface="Times New Roman"/>
            </a:endParaRPr>
          </a:p>
          <a:p>
            <a:pPr marL="12700">
              <a:lnSpc>
                <a:spcPct val="100000"/>
              </a:lnSpc>
            </a:pPr>
            <a:r>
              <a:rPr sz="1100" dirty="0">
                <a:latin typeface="Arial"/>
                <a:cs typeface="Arial"/>
              </a:rPr>
              <a:t>Sub- populations with chronic pain at baseline and at 6 sessions</a:t>
            </a:r>
          </a:p>
        </p:txBody>
      </p:sp>
      <p:graphicFrame>
        <p:nvGraphicFramePr>
          <p:cNvPr id="7" name="object 7"/>
          <p:cNvGraphicFramePr>
            <a:graphicFrameLocks noGrp="1"/>
          </p:cNvGraphicFramePr>
          <p:nvPr>
            <p:extLst>
              <p:ext uri="{D42A27DB-BD31-4B8C-83A1-F6EECF244321}">
                <p14:modId xmlns:p14="http://schemas.microsoft.com/office/powerpoint/2010/main" val="1639351439"/>
              </p:ext>
            </p:extLst>
          </p:nvPr>
        </p:nvGraphicFramePr>
        <p:xfrm>
          <a:off x="1066800" y="5135065"/>
          <a:ext cx="6044154" cy="1500663"/>
        </p:xfrm>
        <a:graphic>
          <a:graphicData uri="http://schemas.openxmlformats.org/drawingml/2006/table">
            <a:tbl>
              <a:tblPr firstRow="1" bandRow="1">
                <a:tableStyleId>{2D5ABB26-0587-4C30-8999-92F81FD0307C}</a:tableStyleId>
              </a:tblPr>
              <a:tblGrid>
                <a:gridCol w="1081953"/>
                <a:gridCol w="1961299"/>
                <a:gridCol w="1964090"/>
                <a:gridCol w="1036812"/>
              </a:tblGrid>
              <a:tr h="150945">
                <a:tc>
                  <a:txBody>
                    <a:bodyPr/>
                    <a:lstStyle/>
                    <a:p>
                      <a:endParaRPr sz="1100" dirty="0">
                        <a:latin typeface="Arial"/>
                        <a:cs typeface="Arial"/>
                      </a:endParaRPr>
                    </a:p>
                  </a:txBody>
                  <a:tcPr marL="0" marR="0" marT="0" marB="0"/>
                </a:tc>
                <a:tc>
                  <a:txBody>
                    <a:bodyPr/>
                    <a:lstStyle/>
                    <a:p>
                      <a:pPr marL="487045">
                        <a:lnSpc>
                          <a:spcPts val="1230"/>
                        </a:lnSpc>
                      </a:pPr>
                      <a:r>
                        <a:rPr sz="1100" spc="-50" dirty="0">
                          <a:latin typeface="Arial"/>
                          <a:cs typeface="Arial"/>
                        </a:rPr>
                        <a:t>Baseline</a:t>
                      </a:r>
                      <a:endParaRPr sz="1100" dirty="0">
                        <a:latin typeface="Arial"/>
                        <a:cs typeface="Arial"/>
                      </a:endParaRPr>
                    </a:p>
                  </a:txBody>
                  <a:tcPr marL="0" marR="0" marT="0" marB="0"/>
                </a:tc>
                <a:tc>
                  <a:txBody>
                    <a:bodyPr/>
                    <a:lstStyle/>
                    <a:p>
                      <a:pPr marL="977900">
                        <a:lnSpc>
                          <a:spcPts val="1160"/>
                        </a:lnSpc>
                      </a:pPr>
                      <a:r>
                        <a:rPr sz="1100" spc="-60" dirty="0" smtClean="0">
                          <a:latin typeface="Arial"/>
                          <a:cs typeface="Arial"/>
                        </a:rPr>
                        <a:t>3</a:t>
                      </a:r>
                      <a:r>
                        <a:rPr sz="1100" spc="-75" dirty="0" smtClean="0">
                          <a:latin typeface="Arial"/>
                          <a:cs typeface="Arial"/>
                        </a:rPr>
                        <a:t> </a:t>
                      </a:r>
                      <a:r>
                        <a:rPr sz="1100" spc="-60" dirty="0">
                          <a:latin typeface="Arial"/>
                          <a:cs typeface="Arial"/>
                        </a:rPr>
                        <a:t>sessions</a:t>
                      </a:r>
                      <a:endParaRPr sz="1100" dirty="0">
                        <a:latin typeface="Arial"/>
                        <a:cs typeface="Arial"/>
                      </a:endParaRPr>
                    </a:p>
                  </a:txBody>
                  <a:tcPr marL="0" marR="0" marT="0" marB="0"/>
                </a:tc>
                <a:tc>
                  <a:txBody>
                    <a:bodyPr/>
                    <a:lstStyle/>
                    <a:p>
                      <a:pPr marL="188595">
                        <a:lnSpc>
                          <a:spcPts val="1160"/>
                        </a:lnSpc>
                      </a:pPr>
                      <a:r>
                        <a:rPr lang="en-US" sz="1100" spc="-20" dirty="0" smtClean="0">
                          <a:latin typeface="Arial"/>
                          <a:cs typeface="Arial"/>
                        </a:rPr>
                        <a:t>    </a:t>
                      </a:r>
                      <a:r>
                        <a:rPr sz="1100" spc="-20" dirty="0" smtClean="0">
                          <a:latin typeface="Arial"/>
                          <a:cs typeface="Arial"/>
                        </a:rPr>
                        <a:t>6</a:t>
                      </a:r>
                      <a:r>
                        <a:rPr sz="1100" spc="-155" dirty="0" smtClean="0">
                          <a:latin typeface="Arial"/>
                          <a:cs typeface="Arial"/>
                        </a:rPr>
                        <a:t> </a:t>
                      </a:r>
                      <a:r>
                        <a:rPr sz="1100" spc="-60" dirty="0">
                          <a:latin typeface="Arial"/>
                          <a:cs typeface="Arial"/>
                        </a:rPr>
                        <a:t>sessions</a:t>
                      </a:r>
                      <a:endParaRPr sz="1100" dirty="0">
                        <a:latin typeface="Arial"/>
                        <a:cs typeface="Arial"/>
                      </a:endParaRPr>
                    </a:p>
                  </a:txBody>
                  <a:tcPr marL="0" marR="0" marT="0" marB="0"/>
                </a:tc>
              </a:tr>
              <a:tr h="218579">
                <a:tc>
                  <a:txBody>
                    <a:bodyPr/>
                    <a:lstStyle/>
                    <a:p>
                      <a:pPr marL="35560">
                        <a:lnSpc>
                          <a:spcPct val="100000"/>
                        </a:lnSpc>
                        <a:spcBef>
                          <a:spcPts val="300"/>
                        </a:spcBef>
                      </a:pPr>
                      <a:r>
                        <a:rPr sz="1100" spc="-55" dirty="0">
                          <a:latin typeface="Arial"/>
                          <a:cs typeface="Arial"/>
                        </a:rPr>
                        <a:t>Pain  </a:t>
                      </a:r>
                      <a:r>
                        <a:rPr sz="1100" spc="-175" dirty="0">
                          <a:latin typeface="Times New Roman"/>
                          <a:cs typeface="Times New Roman"/>
                        </a:rPr>
                        <a:t>o-</a:t>
                      </a:r>
                      <a:r>
                        <a:rPr sz="1100" spc="-280" dirty="0">
                          <a:latin typeface="Times New Roman"/>
                          <a:cs typeface="Times New Roman"/>
                        </a:rPr>
                        <a:t> </a:t>
                      </a:r>
                      <a:r>
                        <a:rPr sz="1100" spc="-25" dirty="0">
                          <a:latin typeface="Arial"/>
                          <a:cs typeface="Arial"/>
                        </a:rPr>
                        <a:t>2</a:t>
                      </a:r>
                      <a:endParaRPr sz="1100" dirty="0">
                        <a:latin typeface="Arial"/>
                        <a:cs typeface="Arial"/>
                      </a:endParaRPr>
                    </a:p>
                  </a:txBody>
                  <a:tcPr marL="0" marR="0" marT="26564" marB="0"/>
                </a:tc>
                <a:tc>
                  <a:txBody>
                    <a:bodyPr/>
                    <a:lstStyle/>
                    <a:p>
                      <a:pPr marL="349885">
                        <a:lnSpc>
                          <a:spcPct val="100000"/>
                        </a:lnSpc>
                        <a:spcBef>
                          <a:spcPts val="750"/>
                        </a:spcBef>
                      </a:pPr>
                      <a:r>
                        <a:rPr sz="1100" spc="45" dirty="0">
                          <a:latin typeface="Times New Roman"/>
                          <a:cs typeface="Times New Roman"/>
                        </a:rPr>
                        <a:t>7</a:t>
                      </a:r>
                      <a:r>
                        <a:rPr sz="1100" spc="-130" dirty="0">
                          <a:latin typeface="Times New Roman"/>
                          <a:cs typeface="Times New Roman"/>
                        </a:rPr>
                        <a:t> </a:t>
                      </a:r>
                      <a:r>
                        <a:rPr sz="1100" spc="-60" dirty="0">
                          <a:latin typeface="Times New Roman"/>
                          <a:cs typeface="Times New Roman"/>
                        </a:rPr>
                        <a:t>( </a:t>
                      </a:r>
                      <a:r>
                        <a:rPr sz="1100" spc="30" dirty="0">
                          <a:latin typeface="Times New Roman"/>
                          <a:cs typeface="Times New Roman"/>
                        </a:rPr>
                        <a:t>11.86%)</a:t>
                      </a:r>
                      <a:endParaRPr sz="1100">
                        <a:latin typeface="Times New Roman"/>
                        <a:cs typeface="Times New Roman"/>
                      </a:endParaRPr>
                    </a:p>
                  </a:txBody>
                  <a:tcPr marL="0" marR="0" marT="66411" marB="0"/>
                </a:tc>
                <a:tc>
                  <a:txBody>
                    <a:bodyPr/>
                    <a:lstStyle/>
                    <a:p>
                      <a:pPr marL="717550">
                        <a:lnSpc>
                          <a:spcPct val="100000"/>
                        </a:lnSpc>
                        <a:spcBef>
                          <a:spcPts val="750"/>
                        </a:spcBef>
                      </a:pPr>
                      <a:r>
                        <a:rPr sz="1100" spc="15" dirty="0">
                          <a:latin typeface="Times New Roman"/>
                          <a:cs typeface="Times New Roman"/>
                        </a:rPr>
                        <a:t>8(</a:t>
                      </a:r>
                      <a:r>
                        <a:rPr sz="1100" spc="-140" dirty="0">
                          <a:latin typeface="Times New Roman"/>
                          <a:cs typeface="Times New Roman"/>
                        </a:rPr>
                        <a:t> </a:t>
                      </a:r>
                      <a:r>
                        <a:rPr sz="1100" spc="30" dirty="0">
                          <a:latin typeface="Times New Roman"/>
                          <a:cs typeface="Times New Roman"/>
                        </a:rPr>
                        <a:t>13.55%)</a:t>
                      </a:r>
                      <a:endParaRPr sz="1100">
                        <a:latin typeface="Times New Roman"/>
                        <a:cs typeface="Times New Roman"/>
                      </a:endParaRPr>
                    </a:p>
                  </a:txBody>
                  <a:tcPr marL="0" marR="0" marT="66411" marB="0"/>
                </a:tc>
                <a:tc>
                  <a:txBody>
                    <a:bodyPr/>
                    <a:lstStyle/>
                    <a:p>
                      <a:pPr marL="120650">
                        <a:lnSpc>
                          <a:spcPct val="100000"/>
                        </a:lnSpc>
                        <a:spcBef>
                          <a:spcPts val="750"/>
                        </a:spcBef>
                      </a:pPr>
                      <a:r>
                        <a:rPr lang="en-US" sz="1100" spc="30" dirty="0" smtClean="0">
                          <a:latin typeface="Times New Roman"/>
                          <a:cs typeface="Times New Roman"/>
                        </a:rPr>
                        <a:t>     </a:t>
                      </a:r>
                      <a:r>
                        <a:rPr sz="1100" spc="30" dirty="0" smtClean="0">
                          <a:latin typeface="Times New Roman"/>
                          <a:cs typeface="Times New Roman"/>
                        </a:rPr>
                        <a:t>10 </a:t>
                      </a:r>
                      <a:r>
                        <a:rPr sz="1100" spc="-60" dirty="0">
                          <a:latin typeface="Times New Roman"/>
                          <a:cs typeface="Times New Roman"/>
                        </a:rPr>
                        <a:t>(</a:t>
                      </a:r>
                      <a:r>
                        <a:rPr sz="1100" spc="-175" dirty="0">
                          <a:latin typeface="Times New Roman"/>
                          <a:cs typeface="Times New Roman"/>
                        </a:rPr>
                        <a:t> </a:t>
                      </a:r>
                      <a:r>
                        <a:rPr sz="1100" spc="50" dirty="0">
                          <a:latin typeface="Times New Roman"/>
                          <a:cs typeface="Times New Roman"/>
                        </a:rPr>
                        <a:t>16.94)</a:t>
                      </a:r>
                      <a:endParaRPr sz="1100" dirty="0">
                        <a:latin typeface="Times New Roman"/>
                        <a:cs typeface="Times New Roman"/>
                      </a:endParaRPr>
                    </a:p>
                  </a:txBody>
                  <a:tcPr marL="0" marR="0" marT="66411" marB="0"/>
                </a:tc>
              </a:tr>
              <a:tr h="199648">
                <a:tc>
                  <a:txBody>
                    <a:bodyPr/>
                    <a:lstStyle/>
                    <a:p>
                      <a:pPr marL="35560">
                        <a:lnSpc>
                          <a:spcPct val="100000"/>
                        </a:lnSpc>
                        <a:spcBef>
                          <a:spcPts val="535"/>
                        </a:spcBef>
                      </a:pPr>
                      <a:r>
                        <a:rPr sz="1100" spc="-55" dirty="0">
                          <a:latin typeface="Arial"/>
                          <a:cs typeface="Arial"/>
                        </a:rPr>
                        <a:t>Pain  </a:t>
                      </a:r>
                      <a:r>
                        <a:rPr sz="1100" spc="-45" dirty="0">
                          <a:latin typeface="Times New Roman"/>
                          <a:cs typeface="Times New Roman"/>
                        </a:rPr>
                        <a:t>2·</a:t>
                      </a:r>
                      <a:r>
                        <a:rPr sz="1100" spc="-20" dirty="0">
                          <a:latin typeface="Times New Roman"/>
                          <a:cs typeface="Times New Roman"/>
                        </a:rPr>
                        <a:t> </a:t>
                      </a:r>
                      <a:r>
                        <a:rPr sz="1100" spc="-55" dirty="0">
                          <a:latin typeface="Times New Roman"/>
                          <a:cs typeface="Times New Roman"/>
                        </a:rPr>
                        <a:t>4</a:t>
                      </a:r>
                      <a:endParaRPr sz="1100">
                        <a:latin typeface="Times New Roman"/>
                        <a:cs typeface="Times New Roman"/>
                      </a:endParaRPr>
                    </a:p>
                  </a:txBody>
                  <a:tcPr marL="0" marR="0" marT="47373" marB="0"/>
                </a:tc>
                <a:tc>
                  <a:txBody>
                    <a:bodyPr/>
                    <a:lstStyle/>
                    <a:p>
                      <a:pPr marL="349250">
                        <a:lnSpc>
                          <a:spcPct val="100000"/>
                        </a:lnSpc>
                        <a:spcBef>
                          <a:spcPts val="500"/>
                        </a:spcBef>
                      </a:pPr>
                      <a:r>
                        <a:rPr sz="1100" spc="-55" dirty="0">
                          <a:latin typeface="Times New Roman"/>
                          <a:cs typeface="Times New Roman"/>
                        </a:rPr>
                        <a:t>3</a:t>
                      </a:r>
                      <a:r>
                        <a:rPr sz="1100" spc="-60" dirty="0">
                          <a:latin typeface="Times New Roman"/>
                          <a:cs typeface="Times New Roman"/>
                        </a:rPr>
                        <a:t> </a:t>
                      </a:r>
                      <a:r>
                        <a:rPr sz="1100" spc="-10" dirty="0">
                          <a:latin typeface="Times New Roman"/>
                          <a:cs typeface="Times New Roman"/>
                        </a:rPr>
                        <a:t>(05.08%)</a:t>
                      </a:r>
                      <a:endParaRPr sz="1100">
                        <a:latin typeface="Times New Roman"/>
                        <a:cs typeface="Times New Roman"/>
                      </a:endParaRPr>
                    </a:p>
                  </a:txBody>
                  <a:tcPr marL="0" marR="0" marT="44274" marB="0"/>
                </a:tc>
                <a:tc>
                  <a:txBody>
                    <a:bodyPr/>
                    <a:lstStyle/>
                    <a:p>
                      <a:pPr marL="720090">
                        <a:lnSpc>
                          <a:spcPct val="100000"/>
                        </a:lnSpc>
                        <a:spcBef>
                          <a:spcPts val="535"/>
                        </a:spcBef>
                      </a:pPr>
                      <a:r>
                        <a:rPr sz="1100" spc="-10" dirty="0">
                          <a:latin typeface="Times New Roman"/>
                          <a:cs typeface="Times New Roman"/>
                        </a:rPr>
                        <a:t>6(</a:t>
                      </a:r>
                      <a:r>
                        <a:rPr sz="1100" spc="-150" dirty="0">
                          <a:latin typeface="Times New Roman"/>
                          <a:cs typeface="Times New Roman"/>
                        </a:rPr>
                        <a:t> </a:t>
                      </a:r>
                      <a:r>
                        <a:rPr sz="1100" dirty="0">
                          <a:latin typeface="Times New Roman"/>
                          <a:cs typeface="Times New Roman"/>
                        </a:rPr>
                        <a:t>10.16%)</a:t>
                      </a:r>
                      <a:endParaRPr sz="1100">
                        <a:latin typeface="Times New Roman"/>
                        <a:cs typeface="Times New Roman"/>
                      </a:endParaRPr>
                    </a:p>
                  </a:txBody>
                  <a:tcPr marL="0" marR="0" marT="47373" marB="0"/>
                </a:tc>
                <a:tc>
                  <a:txBody>
                    <a:bodyPr/>
                    <a:lstStyle/>
                    <a:p>
                      <a:pPr marR="32384" algn="r">
                        <a:lnSpc>
                          <a:spcPct val="100000"/>
                        </a:lnSpc>
                        <a:spcBef>
                          <a:spcPts val="570"/>
                        </a:spcBef>
                      </a:pPr>
                      <a:r>
                        <a:rPr sz="1100" dirty="0">
                          <a:latin typeface="Times New Roman"/>
                          <a:cs typeface="Times New Roman"/>
                        </a:rPr>
                        <a:t>8 </a:t>
                      </a:r>
                      <a:r>
                        <a:rPr sz="1100" spc="-60" dirty="0">
                          <a:latin typeface="Times New Roman"/>
                          <a:cs typeface="Times New Roman"/>
                        </a:rPr>
                        <a:t>(</a:t>
                      </a:r>
                      <a:r>
                        <a:rPr sz="1100" spc="-75" dirty="0">
                          <a:latin typeface="Times New Roman"/>
                          <a:cs typeface="Times New Roman"/>
                        </a:rPr>
                        <a:t> </a:t>
                      </a:r>
                      <a:r>
                        <a:rPr sz="1100" spc="-10" dirty="0">
                          <a:latin typeface="Times New Roman"/>
                          <a:cs typeface="Times New Roman"/>
                        </a:rPr>
                        <a:t>13.55%)</a:t>
                      </a:r>
                      <a:endParaRPr sz="1100" dirty="0">
                        <a:latin typeface="Times New Roman"/>
                        <a:cs typeface="Times New Roman"/>
                      </a:endParaRPr>
                    </a:p>
                  </a:txBody>
                  <a:tcPr marL="0" marR="0" marT="50472" marB="0"/>
                </a:tc>
              </a:tr>
              <a:tr h="199927">
                <a:tc>
                  <a:txBody>
                    <a:bodyPr/>
                    <a:lstStyle/>
                    <a:p>
                      <a:pPr marL="40005">
                        <a:lnSpc>
                          <a:spcPct val="100000"/>
                        </a:lnSpc>
                        <a:spcBef>
                          <a:spcPts val="555"/>
                        </a:spcBef>
                      </a:pPr>
                      <a:r>
                        <a:rPr sz="1100" spc="-55" dirty="0">
                          <a:latin typeface="Arial"/>
                          <a:cs typeface="Arial"/>
                        </a:rPr>
                        <a:t>Pain</a:t>
                      </a:r>
                      <a:r>
                        <a:rPr sz="1100" spc="105" dirty="0">
                          <a:latin typeface="Arial"/>
                          <a:cs typeface="Arial"/>
                        </a:rPr>
                        <a:t> </a:t>
                      </a:r>
                      <a:r>
                        <a:rPr sz="1100" spc="-50" dirty="0">
                          <a:latin typeface="Times New Roman"/>
                          <a:cs typeface="Times New Roman"/>
                        </a:rPr>
                        <a:t>4-6</a:t>
                      </a:r>
                      <a:endParaRPr sz="1100">
                        <a:latin typeface="Times New Roman"/>
                        <a:cs typeface="Times New Roman"/>
                      </a:endParaRPr>
                    </a:p>
                  </a:txBody>
                  <a:tcPr marL="0" marR="0" marT="49144" marB="0"/>
                </a:tc>
                <a:tc>
                  <a:txBody>
                    <a:bodyPr/>
                    <a:lstStyle/>
                    <a:p>
                      <a:pPr marL="289560">
                        <a:lnSpc>
                          <a:spcPct val="100000"/>
                        </a:lnSpc>
                        <a:spcBef>
                          <a:spcPts val="555"/>
                        </a:spcBef>
                      </a:pPr>
                      <a:r>
                        <a:rPr sz="1100" spc="15" dirty="0">
                          <a:latin typeface="Times New Roman"/>
                          <a:cs typeface="Times New Roman"/>
                        </a:rPr>
                        <a:t>25(30.50</a:t>
                      </a:r>
                      <a:r>
                        <a:rPr sz="1100" spc="-100" dirty="0">
                          <a:latin typeface="Times New Roman"/>
                          <a:cs typeface="Times New Roman"/>
                        </a:rPr>
                        <a:t> </a:t>
                      </a:r>
                      <a:r>
                        <a:rPr sz="1100" spc="-65" dirty="0">
                          <a:latin typeface="Times New Roman"/>
                          <a:cs typeface="Times New Roman"/>
                        </a:rPr>
                        <a:t>%)</a:t>
                      </a:r>
                      <a:endParaRPr sz="1100">
                        <a:latin typeface="Times New Roman"/>
                        <a:cs typeface="Times New Roman"/>
                      </a:endParaRPr>
                    </a:p>
                  </a:txBody>
                  <a:tcPr marL="0" marR="0" marT="49144" marB="0"/>
                </a:tc>
                <a:tc>
                  <a:txBody>
                    <a:bodyPr/>
                    <a:lstStyle/>
                    <a:p>
                      <a:pPr marL="669925">
                        <a:lnSpc>
                          <a:spcPct val="100000"/>
                        </a:lnSpc>
                        <a:spcBef>
                          <a:spcPts val="555"/>
                        </a:spcBef>
                      </a:pPr>
                      <a:r>
                        <a:rPr sz="1100" spc="-5" dirty="0">
                          <a:latin typeface="Times New Roman"/>
                          <a:cs typeface="Times New Roman"/>
                        </a:rPr>
                        <a:t>22(37.28%)</a:t>
                      </a:r>
                      <a:endParaRPr sz="1100">
                        <a:latin typeface="Times New Roman"/>
                        <a:cs typeface="Times New Roman"/>
                      </a:endParaRPr>
                    </a:p>
                  </a:txBody>
                  <a:tcPr marL="0" marR="0" marT="49144" marB="0"/>
                </a:tc>
                <a:tc>
                  <a:txBody>
                    <a:bodyPr/>
                    <a:lstStyle/>
                    <a:p>
                      <a:pPr marL="142240">
                        <a:lnSpc>
                          <a:spcPct val="100000"/>
                        </a:lnSpc>
                        <a:spcBef>
                          <a:spcPts val="555"/>
                        </a:spcBef>
                      </a:pPr>
                      <a:r>
                        <a:rPr lang="en-US" sz="1100" spc="35" dirty="0" smtClean="0">
                          <a:latin typeface="Times New Roman"/>
                          <a:cs typeface="Times New Roman"/>
                        </a:rPr>
                        <a:t>     </a:t>
                      </a:r>
                      <a:r>
                        <a:rPr sz="1100" spc="35" dirty="0" smtClean="0">
                          <a:latin typeface="Times New Roman"/>
                          <a:cs typeface="Times New Roman"/>
                        </a:rPr>
                        <a:t>25</a:t>
                      </a:r>
                      <a:r>
                        <a:rPr sz="1100" spc="-140" dirty="0" smtClean="0">
                          <a:latin typeface="Times New Roman"/>
                          <a:cs typeface="Times New Roman"/>
                        </a:rPr>
                        <a:t> </a:t>
                      </a:r>
                      <a:r>
                        <a:rPr sz="1100" spc="-15" dirty="0">
                          <a:latin typeface="Times New Roman"/>
                          <a:cs typeface="Times New Roman"/>
                        </a:rPr>
                        <a:t>(30.50%)</a:t>
                      </a:r>
                      <a:endParaRPr sz="1100" dirty="0">
                        <a:latin typeface="Times New Roman"/>
                        <a:cs typeface="Times New Roman"/>
                      </a:endParaRPr>
                    </a:p>
                  </a:txBody>
                  <a:tcPr marL="0" marR="0" marT="49144" marB="0"/>
                </a:tc>
              </a:tr>
              <a:tr h="204121">
                <a:tc>
                  <a:txBody>
                    <a:bodyPr/>
                    <a:lstStyle/>
                    <a:p>
                      <a:pPr marL="35560">
                        <a:lnSpc>
                          <a:spcPct val="100000"/>
                        </a:lnSpc>
                        <a:spcBef>
                          <a:spcPts val="575"/>
                        </a:spcBef>
                      </a:pPr>
                      <a:r>
                        <a:rPr sz="1100" spc="-55" dirty="0">
                          <a:latin typeface="Arial"/>
                          <a:cs typeface="Arial"/>
                        </a:rPr>
                        <a:t>Pain</a:t>
                      </a:r>
                      <a:r>
                        <a:rPr sz="1100" spc="15" dirty="0">
                          <a:latin typeface="Arial"/>
                          <a:cs typeface="Arial"/>
                        </a:rPr>
                        <a:t> </a:t>
                      </a:r>
                      <a:r>
                        <a:rPr sz="1100" spc="50" dirty="0">
                          <a:latin typeface="Arial"/>
                          <a:cs typeface="Arial"/>
                        </a:rPr>
                        <a:t>6-8</a:t>
                      </a:r>
                      <a:endParaRPr sz="1100">
                        <a:latin typeface="Arial"/>
                        <a:cs typeface="Arial"/>
                      </a:endParaRPr>
                    </a:p>
                  </a:txBody>
                  <a:tcPr marL="0" marR="0" marT="50915" marB="0"/>
                </a:tc>
                <a:tc>
                  <a:txBody>
                    <a:bodyPr/>
                    <a:lstStyle/>
                    <a:p>
                      <a:pPr marL="289560">
                        <a:lnSpc>
                          <a:spcPct val="100000"/>
                        </a:lnSpc>
                        <a:spcBef>
                          <a:spcPts val="610"/>
                        </a:spcBef>
                      </a:pPr>
                      <a:r>
                        <a:rPr sz="1100" spc="-5" dirty="0">
                          <a:latin typeface="Times New Roman"/>
                          <a:cs typeface="Times New Roman"/>
                        </a:rPr>
                        <a:t>20(33.89%)</a:t>
                      </a:r>
                      <a:endParaRPr sz="1100">
                        <a:latin typeface="Times New Roman"/>
                        <a:cs typeface="Times New Roman"/>
                      </a:endParaRPr>
                    </a:p>
                  </a:txBody>
                  <a:tcPr marL="0" marR="0" marT="54014" marB="0"/>
                </a:tc>
                <a:tc>
                  <a:txBody>
                    <a:bodyPr/>
                    <a:lstStyle/>
                    <a:p>
                      <a:pPr marL="657225">
                        <a:lnSpc>
                          <a:spcPct val="100000"/>
                        </a:lnSpc>
                        <a:spcBef>
                          <a:spcPts val="610"/>
                        </a:spcBef>
                      </a:pPr>
                      <a:r>
                        <a:rPr sz="1100" spc="30" dirty="0">
                          <a:latin typeface="Times New Roman"/>
                          <a:cs typeface="Times New Roman"/>
                        </a:rPr>
                        <a:t>19(</a:t>
                      </a:r>
                      <a:r>
                        <a:rPr sz="1100" spc="-100" dirty="0">
                          <a:latin typeface="Times New Roman"/>
                          <a:cs typeface="Times New Roman"/>
                        </a:rPr>
                        <a:t> </a:t>
                      </a:r>
                      <a:r>
                        <a:rPr sz="1100" spc="-10" dirty="0">
                          <a:latin typeface="Times New Roman"/>
                          <a:cs typeface="Times New Roman"/>
                        </a:rPr>
                        <a:t>32.20%)</a:t>
                      </a:r>
                      <a:endParaRPr sz="1100">
                        <a:latin typeface="Times New Roman"/>
                        <a:cs typeface="Times New Roman"/>
                      </a:endParaRPr>
                    </a:p>
                  </a:txBody>
                  <a:tcPr marL="0" marR="0" marT="54014" marB="0"/>
                </a:tc>
                <a:tc>
                  <a:txBody>
                    <a:bodyPr/>
                    <a:lstStyle/>
                    <a:p>
                      <a:pPr marR="40005" algn="r">
                        <a:lnSpc>
                          <a:spcPct val="100000"/>
                        </a:lnSpc>
                        <a:spcBef>
                          <a:spcPts val="575"/>
                        </a:spcBef>
                      </a:pPr>
                      <a:r>
                        <a:rPr lang="en-US" sz="1100" spc="-10" dirty="0" smtClean="0">
                          <a:latin typeface="Times New Roman"/>
                          <a:cs typeface="Times New Roman"/>
                        </a:rPr>
                        <a:t>  </a:t>
                      </a:r>
                      <a:r>
                        <a:rPr sz="1100" spc="-10" dirty="0" smtClean="0">
                          <a:latin typeface="Times New Roman"/>
                          <a:cs typeface="Times New Roman"/>
                        </a:rPr>
                        <a:t>17 </a:t>
                      </a:r>
                      <a:r>
                        <a:rPr sz="1100" spc="30" dirty="0">
                          <a:latin typeface="Times New Roman"/>
                          <a:cs typeface="Times New Roman"/>
                        </a:rPr>
                        <a:t>(28.81</a:t>
                      </a:r>
                      <a:r>
                        <a:rPr sz="1100" spc="-145" dirty="0">
                          <a:latin typeface="Times New Roman"/>
                          <a:cs typeface="Times New Roman"/>
                        </a:rPr>
                        <a:t> </a:t>
                      </a:r>
                      <a:r>
                        <a:rPr sz="1100" spc="-80" dirty="0">
                          <a:latin typeface="Times New Roman"/>
                          <a:cs typeface="Times New Roman"/>
                        </a:rPr>
                        <a:t>%)</a:t>
                      </a:r>
                      <a:endParaRPr sz="1100" dirty="0">
                        <a:latin typeface="Times New Roman"/>
                        <a:cs typeface="Times New Roman"/>
                      </a:endParaRPr>
                    </a:p>
                  </a:txBody>
                  <a:tcPr marL="0" marR="0" marT="50915" marB="0"/>
                </a:tc>
              </a:tr>
              <a:tr h="205925">
                <a:tc>
                  <a:txBody>
                    <a:bodyPr/>
                    <a:lstStyle/>
                    <a:p>
                      <a:pPr marL="31750">
                        <a:lnSpc>
                          <a:spcPct val="100000"/>
                        </a:lnSpc>
                        <a:spcBef>
                          <a:spcPts val="575"/>
                        </a:spcBef>
                      </a:pPr>
                      <a:r>
                        <a:rPr sz="1100" spc="-55" dirty="0">
                          <a:latin typeface="Arial"/>
                          <a:cs typeface="Arial"/>
                        </a:rPr>
                        <a:t>Pain</a:t>
                      </a:r>
                      <a:r>
                        <a:rPr sz="1100" spc="-5" dirty="0">
                          <a:latin typeface="Arial"/>
                          <a:cs typeface="Arial"/>
                        </a:rPr>
                        <a:t> </a:t>
                      </a:r>
                      <a:r>
                        <a:rPr sz="1100" spc="90" dirty="0">
                          <a:latin typeface="Times New Roman"/>
                          <a:cs typeface="Times New Roman"/>
                        </a:rPr>
                        <a:t>8-10</a:t>
                      </a:r>
                      <a:endParaRPr sz="1100">
                        <a:latin typeface="Times New Roman"/>
                        <a:cs typeface="Times New Roman"/>
                      </a:endParaRPr>
                    </a:p>
                  </a:txBody>
                  <a:tcPr marL="0" marR="0" marT="50915" marB="0"/>
                </a:tc>
                <a:tc>
                  <a:txBody>
                    <a:bodyPr/>
                    <a:lstStyle/>
                    <a:p>
                      <a:pPr marL="325755">
                        <a:lnSpc>
                          <a:spcPct val="100000"/>
                        </a:lnSpc>
                        <a:spcBef>
                          <a:spcPts val="610"/>
                        </a:spcBef>
                      </a:pPr>
                      <a:r>
                        <a:rPr sz="1100" spc="15" dirty="0">
                          <a:latin typeface="Times New Roman"/>
                          <a:cs typeface="Times New Roman"/>
                        </a:rPr>
                        <a:t>4(06.77%)</a:t>
                      </a:r>
                      <a:endParaRPr sz="1100">
                        <a:latin typeface="Times New Roman"/>
                        <a:cs typeface="Times New Roman"/>
                      </a:endParaRPr>
                    </a:p>
                  </a:txBody>
                  <a:tcPr marL="0" marR="0" marT="54014" marB="0"/>
                </a:tc>
                <a:tc>
                  <a:txBody>
                    <a:bodyPr/>
                    <a:lstStyle/>
                    <a:p>
                      <a:pPr marL="763270">
                        <a:lnSpc>
                          <a:spcPct val="100000"/>
                        </a:lnSpc>
                        <a:spcBef>
                          <a:spcPts val="610"/>
                        </a:spcBef>
                      </a:pPr>
                      <a:r>
                        <a:rPr sz="1100" spc="15" dirty="0">
                          <a:latin typeface="Times New Roman"/>
                          <a:cs typeface="Times New Roman"/>
                        </a:rPr>
                        <a:t>2(03.38%)</a:t>
                      </a:r>
                      <a:endParaRPr sz="1100">
                        <a:latin typeface="Times New Roman"/>
                        <a:cs typeface="Times New Roman"/>
                      </a:endParaRPr>
                    </a:p>
                  </a:txBody>
                  <a:tcPr marL="0" marR="0" marT="54014" marB="0"/>
                </a:tc>
                <a:tc>
                  <a:txBody>
                    <a:bodyPr/>
                    <a:lstStyle/>
                    <a:p>
                      <a:pPr marR="24130" algn="r">
                        <a:lnSpc>
                          <a:spcPct val="100000"/>
                        </a:lnSpc>
                        <a:spcBef>
                          <a:spcPts val="610"/>
                        </a:spcBef>
                      </a:pPr>
                      <a:r>
                        <a:rPr sz="1100" spc="20" dirty="0">
                          <a:latin typeface="Times New Roman"/>
                          <a:cs typeface="Times New Roman"/>
                        </a:rPr>
                        <a:t>1 </a:t>
                      </a:r>
                      <a:r>
                        <a:rPr sz="1100" spc="-60" dirty="0">
                          <a:latin typeface="Times New Roman"/>
                          <a:cs typeface="Times New Roman"/>
                        </a:rPr>
                        <a:t>( </a:t>
                      </a:r>
                      <a:r>
                        <a:rPr sz="1100" dirty="0">
                          <a:latin typeface="Times New Roman"/>
                          <a:cs typeface="Times New Roman"/>
                        </a:rPr>
                        <a:t>0.16%</a:t>
                      </a:r>
                      <a:r>
                        <a:rPr sz="1100" spc="165" dirty="0">
                          <a:latin typeface="Times New Roman"/>
                          <a:cs typeface="Times New Roman"/>
                        </a:rPr>
                        <a:t> </a:t>
                      </a:r>
                      <a:r>
                        <a:rPr sz="1100" spc="-15" dirty="0">
                          <a:latin typeface="Times New Roman"/>
                          <a:cs typeface="Times New Roman"/>
                        </a:rPr>
                        <a:t>)</a:t>
                      </a:r>
                      <a:endParaRPr sz="1100">
                        <a:latin typeface="Times New Roman"/>
                        <a:cs typeface="Times New Roman"/>
                      </a:endParaRPr>
                    </a:p>
                  </a:txBody>
                  <a:tcPr marL="0" marR="0" marT="54014" marB="0"/>
                </a:tc>
              </a:tr>
              <a:tr h="198782">
                <a:tc>
                  <a:txBody>
                    <a:bodyPr/>
                    <a:lstStyle/>
                    <a:p>
                      <a:endParaRPr sz="1100">
                        <a:latin typeface="Times New Roman"/>
                        <a:cs typeface="Times New Roman"/>
                      </a:endParaRPr>
                    </a:p>
                  </a:txBody>
                  <a:tcPr marL="0" marR="0" marT="0" marB="0"/>
                </a:tc>
                <a:tc>
                  <a:txBody>
                    <a:bodyPr/>
                    <a:lstStyle/>
                    <a:p>
                      <a:endParaRPr sz="1100">
                        <a:latin typeface="Times New Roman"/>
                        <a:cs typeface="Times New Roman"/>
                      </a:endParaRPr>
                    </a:p>
                  </a:txBody>
                  <a:tcPr marL="0" marR="0" marT="0" marB="0"/>
                </a:tc>
                <a:tc>
                  <a:txBody>
                    <a:bodyPr/>
                    <a:lstStyle/>
                    <a:p>
                      <a:endParaRPr sz="1100">
                        <a:latin typeface="Times New Roman"/>
                        <a:cs typeface="Times New Roman"/>
                      </a:endParaRPr>
                    </a:p>
                  </a:txBody>
                  <a:tcPr marL="0" marR="0" marT="0" marB="0"/>
                </a:tc>
                <a:tc>
                  <a:txBody>
                    <a:bodyPr/>
                    <a:lstStyle/>
                    <a:p>
                      <a:pPr marL="343535">
                        <a:lnSpc>
                          <a:spcPct val="100000"/>
                        </a:lnSpc>
                        <a:spcBef>
                          <a:spcPts val="600"/>
                        </a:spcBef>
                      </a:pPr>
                      <a:endParaRPr sz="1100" dirty="0">
                        <a:latin typeface="Arial"/>
                        <a:cs typeface="Arial"/>
                      </a:endParaRPr>
                    </a:p>
                  </a:txBody>
                  <a:tcPr marL="0" marR="0" marT="53128" marB="0"/>
                </a:tc>
              </a:tr>
            </a:tbl>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04800" y="76200"/>
            <a:ext cx="704538" cy="146194"/>
          </a:xfrm>
          <a:prstGeom prst="rect">
            <a:avLst/>
          </a:prstGeom>
        </p:spPr>
        <p:txBody>
          <a:bodyPr vert="horz" wrap="square" lIns="0" tIns="0" rIns="0" bIns="0" rtlCol="0">
            <a:spAutoFit/>
          </a:bodyPr>
          <a:lstStyle/>
          <a:p>
            <a:pPr marL="12700">
              <a:lnSpc>
                <a:spcPct val="100000"/>
              </a:lnSpc>
            </a:pPr>
            <a:r>
              <a:rPr sz="950" spc="20" dirty="0">
                <a:latin typeface="Arial"/>
                <a:cs typeface="Arial"/>
              </a:rPr>
              <a:t>Summary:</a:t>
            </a:r>
            <a:endParaRPr sz="950" dirty="0">
              <a:latin typeface="Arial"/>
              <a:cs typeface="Arial"/>
            </a:endParaRPr>
          </a:p>
        </p:txBody>
      </p:sp>
      <p:sp>
        <p:nvSpPr>
          <p:cNvPr id="3" name="object 3"/>
          <p:cNvSpPr txBox="1"/>
          <p:nvPr/>
        </p:nvSpPr>
        <p:spPr>
          <a:xfrm>
            <a:off x="304800" y="222394"/>
            <a:ext cx="8305800" cy="6350841"/>
          </a:xfrm>
          <a:prstGeom prst="rect">
            <a:avLst/>
          </a:prstGeom>
        </p:spPr>
        <p:txBody>
          <a:bodyPr vert="horz" wrap="square" lIns="0" tIns="50165" rIns="0" bIns="0" rtlCol="0">
            <a:spAutoFit/>
          </a:bodyPr>
          <a:lstStyle/>
          <a:p>
            <a:pPr marL="26034">
              <a:lnSpc>
                <a:spcPct val="100000"/>
              </a:lnSpc>
              <a:spcBef>
                <a:spcPts val="395"/>
              </a:spcBef>
            </a:pPr>
            <a:r>
              <a:rPr sz="1000" dirty="0">
                <a:latin typeface="Arial"/>
                <a:cs typeface="Arial"/>
              </a:rPr>
              <a:t>In each of the sub·populations identified with the exception of smokers using tobacco and </a:t>
            </a:r>
            <a:r>
              <a:rPr lang="en-US" sz="1000" dirty="0" smtClean="0">
                <a:latin typeface="Arial"/>
                <a:cs typeface="Arial"/>
              </a:rPr>
              <a:t>cannabis</a:t>
            </a:r>
            <a:r>
              <a:rPr lang="en-US" sz="1000" dirty="0">
                <a:latin typeface="Arial"/>
                <a:cs typeface="Arial"/>
              </a:rPr>
              <a:t> </a:t>
            </a:r>
            <a:r>
              <a:rPr sz="1000" dirty="0" smtClean="0">
                <a:latin typeface="Arial"/>
                <a:cs typeface="Arial"/>
              </a:rPr>
              <a:t>simultaneously </a:t>
            </a:r>
            <a:r>
              <a:rPr sz="1000" dirty="0">
                <a:latin typeface="Arial"/>
                <a:cs typeface="Arial"/>
              </a:rPr>
              <a:t>there appears to be incremental improvement in the population data even over the  short interval of six visits. This suggests the motivational interviewing technique is useful </a:t>
            </a:r>
            <a:r>
              <a:rPr sz="1000" dirty="0" smtClean="0">
                <a:latin typeface="Arial"/>
                <a:cs typeface="Arial"/>
              </a:rPr>
              <a:t>tog</a:t>
            </a:r>
            <a:r>
              <a:rPr lang="en-US" sz="1000" dirty="0" smtClean="0">
                <a:latin typeface="Arial"/>
                <a:cs typeface="Arial"/>
              </a:rPr>
              <a:t>e</a:t>
            </a:r>
            <a:r>
              <a:rPr sz="1000" dirty="0" smtClean="0">
                <a:latin typeface="Arial"/>
                <a:cs typeface="Arial"/>
              </a:rPr>
              <a:t>t</a:t>
            </a:r>
            <a:r>
              <a:rPr lang="en-US" sz="1000" dirty="0" smtClean="0">
                <a:latin typeface="Arial"/>
                <a:cs typeface="Arial"/>
              </a:rPr>
              <a:t>her.</a:t>
            </a:r>
            <a:r>
              <a:rPr sz="1000" dirty="0" smtClean="0">
                <a:latin typeface="Arial"/>
                <a:cs typeface="Arial"/>
              </a:rPr>
              <a:t> </a:t>
            </a:r>
            <a:r>
              <a:rPr lang="en-US" sz="1000" dirty="0">
                <a:latin typeface="Arial"/>
                <a:cs typeface="Arial"/>
              </a:rPr>
              <a:t>S</a:t>
            </a:r>
            <a:r>
              <a:rPr sz="1000" dirty="0" smtClean="0">
                <a:latin typeface="Arial"/>
                <a:cs typeface="Arial"/>
              </a:rPr>
              <a:t>ome  </a:t>
            </a:r>
            <a:r>
              <a:rPr sz="1000" dirty="0">
                <a:latin typeface="Arial"/>
                <a:cs typeface="Arial"/>
              </a:rPr>
              <a:t>patients engaged in identifying what problems they want to work on, what kinds of harm </a:t>
            </a:r>
            <a:r>
              <a:rPr sz="1000" dirty="0" smtClean="0">
                <a:latin typeface="Arial"/>
                <a:cs typeface="Arial"/>
              </a:rPr>
              <a:t>re</a:t>
            </a:r>
            <a:r>
              <a:rPr lang="en-US" sz="1000" dirty="0" smtClean="0">
                <a:latin typeface="Arial"/>
                <a:cs typeface="Arial"/>
              </a:rPr>
              <a:t>du</a:t>
            </a:r>
            <a:r>
              <a:rPr sz="1000" dirty="0" smtClean="0">
                <a:latin typeface="Arial"/>
                <a:cs typeface="Arial"/>
              </a:rPr>
              <a:t>ction  </a:t>
            </a:r>
            <a:r>
              <a:rPr sz="1000" dirty="0">
                <a:latin typeface="Arial"/>
                <a:cs typeface="Arial"/>
              </a:rPr>
              <a:t>therapies they may want to try and within six visits actually get them to use their own </a:t>
            </a:r>
            <a:r>
              <a:rPr sz="1000" dirty="0" smtClean="0">
                <a:latin typeface="Arial"/>
                <a:cs typeface="Arial"/>
              </a:rPr>
              <a:t>infor</a:t>
            </a:r>
            <a:r>
              <a:rPr lang="en-US" sz="1000" dirty="0" smtClean="0">
                <a:latin typeface="Arial"/>
                <a:cs typeface="Arial"/>
              </a:rPr>
              <a:t>m</a:t>
            </a:r>
            <a:r>
              <a:rPr sz="1000" dirty="0" smtClean="0">
                <a:latin typeface="Arial"/>
                <a:cs typeface="Arial"/>
              </a:rPr>
              <a:t> </a:t>
            </a:r>
            <a:r>
              <a:rPr sz="1000" dirty="0">
                <a:latin typeface="Arial"/>
                <a:cs typeface="Arial"/>
              </a:rPr>
              <a:t>ation in  problem solving therapy.</a:t>
            </a:r>
          </a:p>
          <a:p>
            <a:pPr>
              <a:lnSpc>
                <a:spcPct val="100000"/>
              </a:lnSpc>
              <a:spcBef>
                <a:spcPts val="5"/>
              </a:spcBef>
            </a:pPr>
            <a:endParaRPr sz="1000" dirty="0">
              <a:latin typeface="Times New Roman"/>
              <a:cs typeface="Times New Roman"/>
            </a:endParaRPr>
          </a:p>
          <a:p>
            <a:pPr marL="24765" marR="16510" indent="7620">
              <a:lnSpc>
                <a:spcPct val="128099"/>
              </a:lnSpc>
            </a:pPr>
            <a:r>
              <a:rPr sz="1000" dirty="0">
                <a:latin typeface="Arial" panose="020B0604020202020204" pitchFamily="34" charset="0"/>
                <a:cs typeface="Arial" panose="020B0604020202020204" pitchFamily="34" charset="0"/>
              </a:rPr>
              <a:t>Every one of the sub- populations identified showed minimal if any movement in the worst all flicted  groups, for example the patients with BMI over 40, PHQ9 over 20, GAD7 over 15, tobacco </a:t>
            </a:r>
            <a:r>
              <a:rPr sz="1000" dirty="0" smtClean="0">
                <a:latin typeface="Arial" panose="020B0604020202020204" pitchFamily="34" charset="0"/>
                <a:cs typeface="Arial" panose="020B0604020202020204" pitchFamily="34" charset="0"/>
              </a:rPr>
              <a:t>s</a:t>
            </a:r>
            <a:r>
              <a:rPr lang="en-US" sz="1000" dirty="0" smtClean="0">
                <a:latin typeface="Arial" panose="020B0604020202020204" pitchFamily="34" charset="0"/>
                <a:cs typeface="Arial" panose="020B0604020202020204" pitchFamily="34" charset="0"/>
              </a:rPr>
              <a:t>m</a:t>
            </a:r>
            <a:r>
              <a:rPr sz="1000" dirty="0" smtClean="0">
                <a:latin typeface="Arial" panose="020B0604020202020204" pitchFamily="34" charset="0"/>
                <a:cs typeface="Arial" panose="020B0604020202020204" pitchFamily="34" charset="0"/>
              </a:rPr>
              <a:t>oking  </a:t>
            </a:r>
            <a:r>
              <a:rPr sz="1000" dirty="0">
                <a:latin typeface="Arial" panose="020B0604020202020204" pitchFamily="34" charset="0"/>
                <a:cs typeface="Arial" panose="020B0604020202020204" pitchFamily="34" charset="0"/>
              </a:rPr>
              <a:t>over 2lmg/day, cannabis over 2.0g/day, cannabis and tobacco smokers, beer equivalents </a:t>
            </a:r>
            <a:r>
              <a:rPr sz="1000" dirty="0" smtClean="0">
                <a:latin typeface="Arial" panose="020B0604020202020204" pitchFamily="34" charset="0"/>
                <a:cs typeface="Arial" panose="020B0604020202020204" pitchFamily="34" charset="0"/>
              </a:rPr>
              <a:t>ov</a:t>
            </a:r>
            <a:r>
              <a:rPr lang="en-US" sz="1000" dirty="0" smtClean="0">
                <a:latin typeface="Arial" panose="020B0604020202020204" pitchFamily="34" charset="0"/>
                <a:cs typeface="Arial" panose="020B0604020202020204" pitchFamily="34" charset="0"/>
              </a:rPr>
              <a:t>e</a:t>
            </a:r>
            <a:r>
              <a:rPr sz="1000" dirty="0" smtClean="0">
                <a:latin typeface="Arial" panose="020B0604020202020204" pitchFamily="34" charset="0"/>
                <a:cs typeface="Arial" panose="020B0604020202020204" pitchFamily="34" charset="0"/>
              </a:rPr>
              <a:t>r </a:t>
            </a:r>
            <a:r>
              <a:rPr sz="1000" dirty="0">
                <a:latin typeface="Arial" panose="020B0604020202020204" pitchFamily="34" charset="0"/>
                <a:cs typeface="Arial" panose="020B0604020202020204" pitchFamily="34" charset="0"/>
              </a:rPr>
              <a:t>4/ day,  CAGE scores over 3, peak flows less than 300, systolic </a:t>
            </a:r>
            <a:r>
              <a:rPr sz="1000" i="1" dirty="0">
                <a:latin typeface="Arial" panose="020B0604020202020204" pitchFamily="34" charset="0"/>
                <a:cs typeface="Arial" panose="020B0604020202020204" pitchFamily="34" charset="0"/>
              </a:rPr>
              <a:t>over </a:t>
            </a:r>
            <a:r>
              <a:rPr sz="1000" dirty="0">
                <a:latin typeface="Arial" panose="020B0604020202020204" pitchFamily="34" charset="0"/>
                <a:cs typeface="Arial" panose="020B0604020202020204" pitchFamily="34" charset="0"/>
              </a:rPr>
              <a:t>140, diastolic over 100 and pain iver 8/10.  With only three sessions these groups did not change very much but within 6 sessions there </a:t>
            </a:r>
            <a:r>
              <a:rPr lang="en-US" sz="1000" dirty="0">
                <a:latin typeface="Arial" panose="020B0604020202020204" pitchFamily="34" charset="0"/>
                <a:cs typeface="Arial" panose="020B0604020202020204" pitchFamily="34" charset="0"/>
              </a:rPr>
              <a:t>b</a:t>
            </a:r>
            <a:r>
              <a:rPr sz="1000" dirty="0" smtClean="0">
                <a:latin typeface="Arial" panose="020B0604020202020204" pitchFamily="34" charset="0"/>
                <a:cs typeface="Arial" panose="020B0604020202020204" pitchFamily="34" charset="0"/>
              </a:rPr>
              <a:t>egan </a:t>
            </a:r>
            <a:r>
              <a:rPr sz="1000" dirty="0">
                <a:latin typeface="Arial" panose="020B0604020202020204" pitchFamily="34" charset="0"/>
                <a:cs typeface="Arial" panose="020B0604020202020204" pitchFamily="34" charset="0"/>
              </a:rPr>
              <a:t>to be  some improvement which tends to validate staying with the brief treatment protocols for at I east six  sessions. Using terminology  from one of the change theories it may take more time to get th se worst</a:t>
            </a:r>
          </a:p>
          <a:p>
            <a:pPr marL="26670" marR="114935" indent="1905">
              <a:lnSpc>
                <a:spcPts val="1540"/>
              </a:lnSpc>
              <a:spcBef>
                <a:spcPts val="80"/>
              </a:spcBef>
            </a:pPr>
            <a:r>
              <a:rPr sz="1000" dirty="0">
                <a:latin typeface="Arial" panose="020B0604020202020204" pitchFamily="34" charset="0"/>
                <a:cs typeface="Arial" panose="020B0604020202020204" pitchFamily="34" charset="0"/>
              </a:rPr>
              <a:t>afflicted patient "unfrozen" and amenable to making any changes. Part of this may be the </a:t>
            </a:r>
            <a:r>
              <a:rPr sz="1000" dirty="0" smtClean="0">
                <a:latin typeface="Arial" panose="020B0604020202020204" pitchFamily="34" charset="0"/>
                <a:cs typeface="Arial" panose="020B0604020202020204" pitchFamily="34" charset="0"/>
              </a:rPr>
              <a:t>ti</a:t>
            </a:r>
            <a:r>
              <a:rPr lang="en-US" sz="1000" dirty="0" smtClean="0">
                <a:latin typeface="Arial" panose="020B0604020202020204" pitchFamily="34" charset="0"/>
                <a:cs typeface="Arial" panose="020B0604020202020204" pitchFamily="34" charset="0"/>
              </a:rPr>
              <a:t>m</a:t>
            </a:r>
            <a:r>
              <a:rPr sz="1000" dirty="0" smtClean="0">
                <a:latin typeface="Arial" panose="020B0604020202020204" pitchFamily="34" charset="0"/>
                <a:cs typeface="Arial" panose="020B0604020202020204" pitchFamily="34" charset="0"/>
              </a:rPr>
              <a:t>e </a:t>
            </a:r>
            <a:r>
              <a:rPr sz="1000" dirty="0">
                <a:latin typeface="Arial" panose="020B0604020202020204" pitchFamily="34" charset="0"/>
                <a:cs typeface="Arial" panose="020B0604020202020204" pitchFamily="34" charset="0"/>
              </a:rPr>
              <a:t>it takes  to create trust and reinforce the reasons for these patients to even consider changing.</a:t>
            </a:r>
          </a:p>
          <a:p>
            <a:pPr>
              <a:lnSpc>
                <a:spcPct val="100000"/>
              </a:lnSpc>
              <a:spcBef>
                <a:spcPts val="55"/>
              </a:spcBef>
            </a:pPr>
            <a:endParaRPr sz="1000" dirty="0">
              <a:latin typeface="Arial" panose="020B0604020202020204" pitchFamily="34" charset="0"/>
              <a:cs typeface="Arial" panose="020B0604020202020204" pitchFamily="34" charset="0"/>
            </a:endParaRPr>
          </a:p>
          <a:p>
            <a:pPr marL="24765" marR="5080" indent="-3810">
              <a:lnSpc>
                <a:spcPct val="133300"/>
              </a:lnSpc>
            </a:pPr>
            <a:r>
              <a:rPr sz="1000" dirty="0">
                <a:latin typeface="Arial" panose="020B0604020202020204" pitchFamily="34" charset="0"/>
                <a:cs typeface="Arial" panose="020B0604020202020204" pitchFamily="34" charset="0"/>
              </a:rPr>
              <a:t>These more extreme patients may require much more that brief treatment interventions </a:t>
            </a:r>
            <a:r>
              <a:rPr sz="1000" dirty="0" smtClean="0">
                <a:latin typeface="Arial" panose="020B0604020202020204" pitchFamily="34" charset="0"/>
                <a:cs typeface="Arial" panose="020B0604020202020204" pitchFamily="34" charset="0"/>
              </a:rPr>
              <a:t>an</a:t>
            </a:r>
            <a:r>
              <a:rPr lang="en-US" sz="1000" dirty="0">
                <a:latin typeface="Arial" panose="020B0604020202020204" pitchFamily="34" charset="0"/>
                <a:cs typeface="Arial" panose="020B0604020202020204" pitchFamily="34" charset="0"/>
              </a:rPr>
              <a:t>d</a:t>
            </a:r>
            <a:r>
              <a:rPr sz="1000" dirty="0" smtClean="0">
                <a:latin typeface="Arial" panose="020B0604020202020204" pitchFamily="34" charset="0"/>
                <a:cs typeface="Arial" panose="020B0604020202020204" pitchFamily="34" charset="0"/>
              </a:rPr>
              <a:t> </a:t>
            </a:r>
            <a:r>
              <a:rPr sz="1000" dirty="0">
                <a:latin typeface="Arial" panose="020B0604020202020204" pitchFamily="34" charset="0"/>
                <a:cs typeface="Arial" panose="020B0604020202020204" pitchFamily="34" charset="0"/>
              </a:rPr>
              <a:t>therefore  should be put into more intensive care management programs than are ordinarily available </a:t>
            </a:r>
            <a:r>
              <a:rPr lang="en-US" sz="1000" dirty="0" smtClean="0">
                <a:latin typeface="Arial" panose="020B0604020202020204" pitchFamily="34" charset="0"/>
                <a:cs typeface="Arial" panose="020B0604020202020204" pitchFamily="34" charset="0"/>
              </a:rPr>
              <a:t>in </a:t>
            </a:r>
            <a:r>
              <a:rPr sz="1000" dirty="0" smtClean="0">
                <a:latin typeface="Arial" panose="020B0604020202020204" pitchFamily="34" charset="0"/>
                <a:cs typeface="Arial" panose="020B0604020202020204" pitchFamily="34" charset="0"/>
              </a:rPr>
              <a:t> </a:t>
            </a:r>
            <a:r>
              <a:rPr sz="1000" dirty="0">
                <a:latin typeface="Arial" panose="020B0604020202020204" pitchFamily="34" charset="0"/>
                <a:cs typeface="Arial" panose="020B0604020202020204" pitchFamily="34" charset="0"/>
              </a:rPr>
              <a:t>primary  care in the rural community clinic setting. Having a case management approach such as </a:t>
            </a:r>
            <a:r>
              <a:rPr sz="1000" dirty="0" smtClean="0">
                <a:latin typeface="Arial" panose="020B0604020202020204" pitchFamily="34" charset="0"/>
                <a:cs typeface="Arial" panose="020B0604020202020204" pitchFamily="34" charset="0"/>
              </a:rPr>
              <a:t>routi</a:t>
            </a:r>
            <a:r>
              <a:rPr lang="en-US" sz="1000" dirty="0">
                <a:latin typeface="Arial" panose="020B0604020202020204" pitchFamily="34" charset="0"/>
                <a:cs typeface="Arial" panose="020B0604020202020204" pitchFamily="34" charset="0"/>
              </a:rPr>
              <a:t>n</a:t>
            </a:r>
            <a:r>
              <a:rPr sz="1000" dirty="0" smtClean="0">
                <a:latin typeface="Arial" panose="020B0604020202020204" pitchFamily="34" charset="0"/>
                <a:cs typeface="Arial" panose="020B0604020202020204" pitchFamily="34" charset="0"/>
              </a:rPr>
              <a:t>ely </a:t>
            </a:r>
            <a:r>
              <a:rPr sz="1000" dirty="0">
                <a:latin typeface="Arial" panose="020B0604020202020204" pitchFamily="34" charset="0"/>
                <a:cs typeface="Arial" panose="020B0604020202020204" pitchFamily="34" charset="0"/>
              </a:rPr>
              <a:t>used in  neuropsychiatry may be necessary to make more headway with these extreme patients.</a:t>
            </a:r>
          </a:p>
          <a:p>
            <a:pPr>
              <a:lnSpc>
                <a:spcPct val="100000"/>
              </a:lnSpc>
              <a:spcBef>
                <a:spcPts val="35"/>
              </a:spcBef>
            </a:pPr>
            <a:endParaRPr sz="1000" dirty="0">
              <a:latin typeface="Arial" panose="020B0604020202020204" pitchFamily="34" charset="0"/>
              <a:cs typeface="Arial" panose="020B0604020202020204" pitchFamily="34" charset="0"/>
            </a:endParaRPr>
          </a:p>
          <a:p>
            <a:pPr marL="24130" marR="25400" indent="1905">
              <a:lnSpc>
                <a:spcPct val="125299"/>
              </a:lnSpc>
            </a:pPr>
            <a:r>
              <a:rPr sz="1000" dirty="0">
                <a:latin typeface="Arial" panose="020B0604020202020204" pitchFamily="34" charset="0"/>
                <a:cs typeface="Arial" panose="020B0604020202020204" pitchFamily="34" charset="0"/>
              </a:rPr>
              <a:t>It is heartening to see how much can be accomplished with brief treatment in only 6 visits fo1 the lower  acuity patients. In fact there is a distinct possibility of converting many of these patients in al </a:t>
            </a:r>
            <a:r>
              <a:rPr sz="1000" dirty="0" smtClean="0">
                <a:latin typeface="Arial" panose="020B0604020202020204" pitchFamily="34" charset="0"/>
                <a:cs typeface="Arial" panose="020B0604020202020204" pitchFamily="34" charset="0"/>
              </a:rPr>
              <a:t>identified</a:t>
            </a:r>
            <a:r>
              <a:rPr lang="en-US" sz="1000" dirty="0">
                <a:latin typeface="Arial" panose="020B0604020202020204" pitchFamily="34" charset="0"/>
                <a:cs typeface="Arial" panose="020B0604020202020204" pitchFamily="34" charset="0"/>
              </a:rPr>
              <a:t> </a:t>
            </a:r>
            <a:r>
              <a:rPr sz="1000" dirty="0" smtClean="0">
                <a:latin typeface="Arial" panose="020B0604020202020204" pitchFamily="34" charset="0"/>
                <a:cs typeface="Arial" panose="020B0604020202020204" pitchFamily="34" charset="0"/>
              </a:rPr>
              <a:t>sub- </a:t>
            </a:r>
            <a:r>
              <a:rPr sz="1000" dirty="0">
                <a:latin typeface="Arial" panose="020B0604020202020204" pitchFamily="34" charset="0"/>
                <a:cs typeface="Arial" panose="020B0604020202020204" pitchFamily="34" charset="0"/>
              </a:rPr>
              <a:t>populations to a proactive wellness model of care instead of a reactive disease </a:t>
            </a:r>
            <a:r>
              <a:rPr sz="1000" dirty="0" smtClean="0">
                <a:latin typeface="Arial" panose="020B0604020202020204" pitchFamily="34" charset="0"/>
                <a:cs typeface="Arial" panose="020B0604020202020204" pitchFamily="34" charset="0"/>
              </a:rPr>
              <a:t>manage</a:t>
            </a:r>
            <a:r>
              <a:rPr lang="en-US" sz="1000" dirty="0" smtClean="0">
                <a:latin typeface="Arial" panose="020B0604020202020204" pitchFamily="34" charset="0"/>
                <a:cs typeface="Arial" panose="020B0604020202020204" pitchFamily="34" charset="0"/>
              </a:rPr>
              <a:t>m</a:t>
            </a:r>
            <a:r>
              <a:rPr sz="1000" dirty="0" smtClean="0">
                <a:latin typeface="Arial" panose="020B0604020202020204" pitchFamily="34" charset="0"/>
                <a:cs typeface="Arial" panose="020B0604020202020204" pitchFamily="34" charset="0"/>
              </a:rPr>
              <a:t>ent model</a:t>
            </a:r>
            <a:r>
              <a:rPr lang="en-US" sz="1000" dirty="0">
                <a:latin typeface="Arial" panose="020B0604020202020204" pitchFamily="34" charset="0"/>
                <a:cs typeface="Arial" panose="020B0604020202020204" pitchFamily="34" charset="0"/>
              </a:rPr>
              <a:t> </a:t>
            </a:r>
            <a:r>
              <a:rPr sz="1000" dirty="0" smtClean="0">
                <a:latin typeface="Arial" panose="020B0604020202020204" pitchFamily="34" charset="0"/>
                <a:cs typeface="Arial" panose="020B0604020202020204" pitchFamily="34" charset="0"/>
              </a:rPr>
              <a:t>of </a:t>
            </a:r>
            <a:r>
              <a:rPr sz="1000" dirty="0">
                <a:latin typeface="Arial" panose="020B0604020202020204" pitchFamily="34" charset="0"/>
                <a:cs typeface="Arial" panose="020B0604020202020204" pitchFamily="34" charset="0"/>
              </a:rPr>
              <a:t>care. Routine surveillance using an appropriate registry over time should make this a </a:t>
            </a:r>
            <a:r>
              <a:rPr sz="1000" dirty="0" smtClean="0">
                <a:latin typeface="Arial" panose="020B0604020202020204" pitchFamily="34" charset="0"/>
                <a:cs typeface="Arial" panose="020B0604020202020204" pitchFamily="34" charset="0"/>
              </a:rPr>
              <a:t>real</a:t>
            </a:r>
            <a:r>
              <a:rPr lang="en-US" sz="1000" dirty="0" smtClean="0">
                <a:latin typeface="Arial" panose="020B0604020202020204" pitchFamily="34" charset="0"/>
                <a:cs typeface="Arial" panose="020B0604020202020204" pitchFamily="34" charset="0"/>
              </a:rPr>
              <a:t>ity </a:t>
            </a:r>
            <a:r>
              <a:rPr sz="1000" dirty="0" smtClean="0">
                <a:latin typeface="Arial" panose="020B0604020202020204" pitchFamily="34" charset="0"/>
                <a:cs typeface="Arial" panose="020B0604020202020204" pitchFamily="34" charset="0"/>
              </a:rPr>
              <a:t>with </a:t>
            </a:r>
            <a:r>
              <a:rPr sz="1000" dirty="0">
                <a:latin typeface="Arial" panose="020B0604020202020204" pitchFamily="34" charset="0"/>
                <a:cs typeface="Arial" panose="020B0604020202020204" pitchFamily="34" charset="0"/>
              </a:rPr>
              <a:t>a  restructuring of incentives for these patients to stay well instead of flirting with self· destruct Ion like the</a:t>
            </a:r>
          </a:p>
          <a:p>
            <a:pPr marL="20320">
              <a:lnSpc>
                <a:spcPct val="100000"/>
              </a:lnSpc>
              <a:spcBef>
                <a:spcPts val="285"/>
              </a:spcBef>
            </a:pPr>
            <a:r>
              <a:rPr sz="1000" dirty="0">
                <a:latin typeface="Arial" panose="020B0604020202020204" pitchFamily="34" charset="0"/>
                <a:cs typeface="Arial" panose="020B0604020202020204" pitchFamily="34" charset="0"/>
              </a:rPr>
              <a:t>more intractable higher acuity patients who may require systematic case management.</a:t>
            </a:r>
          </a:p>
          <a:p>
            <a:pPr>
              <a:lnSpc>
                <a:spcPct val="100000"/>
              </a:lnSpc>
              <a:spcBef>
                <a:spcPts val="45"/>
              </a:spcBef>
            </a:pPr>
            <a:endParaRPr sz="1000" dirty="0">
              <a:latin typeface="Arial" panose="020B0604020202020204" pitchFamily="34" charset="0"/>
              <a:cs typeface="Arial" panose="020B0604020202020204" pitchFamily="34" charset="0"/>
            </a:endParaRPr>
          </a:p>
          <a:p>
            <a:pPr marL="15875" marR="77470" indent="31750">
              <a:lnSpc>
                <a:spcPct val="134400"/>
              </a:lnSpc>
            </a:pPr>
            <a:r>
              <a:rPr sz="1000" dirty="0">
                <a:latin typeface="Arial" panose="020B0604020202020204" pitchFamily="34" charset="0"/>
                <a:cs typeface="Arial" panose="020B0604020202020204" pitchFamily="34" charset="0"/>
              </a:rPr>
              <a:t>There is a </a:t>
            </a:r>
            <a:r>
              <a:rPr lang="en-US" sz="1000" dirty="0" smtClean="0">
                <a:latin typeface="Arial" panose="020B0604020202020204" pitchFamily="34" charset="0"/>
                <a:cs typeface="Arial" panose="020B0604020202020204" pitchFamily="34" charset="0"/>
              </a:rPr>
              <a:t> </a:t>
            </a:r>
            <a:r>
              <a:rPr sz="1000" dirty="0" smtClean="0">
                <a:latin typeface="Arial" panose="020B0604020202020204" pitchFamily="34" charset="0"/>
                <a:cs typeface="Arial" panose="020B0604020202020204" pitchFamily="34" charset="0"/>
              </a:rPr>
              <a:t>role </a:t>
            </a:r>
            <a:r>
              <a:rPr sz="1000" dirty="0">
                <a:latin typeface="Arial" panose="020B0604020202020204" pitchFamily="34" charset="0"/>
                <a:cs typeface="Arial" panose="020B0604020202020204" pitchFamily="34" charset="0"/>
              </a:rPr>
              <a:t>for the nursing staff to make this happen while at the same time improving their  competencies in case management which is well within their scope of practice. Appropriate training in  motivational interviewing and problem solving therapy, which is readily available for </a:t>
            </a:r>
            <a:r>
              <a:rPr sz="1000" dirty="0" smtClean="0">
                <a:latin typeface="Arial" panose="020B0604020202020204" pitchFamily="34" charset="0"/>
                <a:cs typeface="Arial" panose="020B0604020202020204" pitchFamily="34" charset="0"/>
              </a:rPr>
              <a:t>nursin</a:t>
            </a:r>
            <a:r>
              <a:rPr lang="en-US" sz="1000" dirty="0" smtClean="0">
                <a:latin typeface="Arial" panose="020B0604020202020204" pitchFamily="34" charset="0"/>
                <a:cs typeface="Arial" panose="020B0604020202020204" pitchFamily="34" charset="0"/>
              </a:rPr>
              <a:t>g </a:t>
            </a:r>
            <a:r>
              <a:rPr sz="1000" dirty="0" smtClean="0">
                <a:latin typeface="Arial" panose="020B0604020202020204" pitchFamily="34" charset="0"/>
                <a:cs typeface="Arial" panose="020B0604020202020204" pitchFamily="34" charset="0"/>
              </a:rPr>
              <a:t>1</a:t>
            </a:r>
            <a:r>
              <a:rPr sz="1000" dirty="0">
                <a:latin typeface="Arial" panose="020B0604020202020204" pitchFamily="34" charset="0"/>
                <a:cs typeface="Arial" panose="020B0604020202020204" pitchFamily="34" charset="0"/>
              </a:rPr>
              <a:t>: staff, may  be a way to embark on this transformation to a wellness model of great benefit to the </a:t>
            </a:r>
            <a:r>
              <a:rPr sz="1000" dirty="0" smtClean="0">
                <a:latin typeface="Arial" panose="020B0604020202020204" pitchFamily="34" charset="0"/>
                <a:cs typeface="Arial" panose="020B0604020202020204" pitchFamily="34" charset="0"/>
              </a:rPr>
              <a:t>rura</a:t>
            </a:r>
            <a:r>
              <a:rPr lang="en-US" sz="1000" dirty="0" smtClean="0">
                <a:latin typeface="Arial" panose="020B0604020202020204" pitchFamily="34" charset="0"/>
                <a:cs typeface="Arial" panose="020B0604020202020204" pitchFamily="34" charset="0"/>
              </a:rPr>
              <a:t>l c</a:t>
            </a:r>
            <a:r>
              <a:rPr sz="1000" dirty="0" smtClean="0">
                <a:latin typeface="Arial" panose="020B0604020202020204" pitchFamily="34" charset="0"/>
                <a:cs typeface="Arial" panose="020B0604020202020204" pitchFamily="34" charset="0"/>
              </a:rPr>
              <a:t>ommunity</a:t>
            </a:r>
            <a:r>
              <a:rPr lang="en-US" sz="1000" dirty="0">
                <a:latin typeface="Arial" panose="020B0604020202020204" pitchFamily="34" charset="0"/>
                <a:cs typeface="Arial" panose="020B0604020202020204" pitchFamily="34" charset="0"/>
              </a:rPr>
              <a:t> </a:t>
            </a:r>
            <a:r>
              <a:rPr sz="1000" dirty="0" smtClean="0">
                <a:latin typeface="Arial" panose="020B0604020202020204" pitchFamily="34" charset="0"/>
                <a:cs typeface="Arial" panose="020B0604020202020204" pitchFamily="34" charset="0"/>
              </a:rPr>
              <a:t>itself </a:t>
            </a:r>
            <a:r>
              <a:rPr sz="1000" dirty="0">
                <a:latin typeface="Arial" panose="020B0604020202020204" pitchFamily="34" charset="0"/>
                <a:cs typeface="Arial" panose="020B0604020202020204" pitchFamily="34" charset="0"/>
              </a:rPr>
              <a:t>while taking care of business in medical case management for the smaller number of </a:t>
            </a:r>
            <a:r>
              <a:rPr sz="1000" dirty="0" smtClean="0">
                <a:latin typeface="Arial" panose="020B0604020202020204" pitchFamily="34" charset="0"/>
                <a:cs typeface="Arial" panose="020B0604020202020204" pitchFamily="34" charset="0"/>
              </a:rPr>
              <a:t>e</a:t>
            </a:r>
            <a:r>
              <a:rPr lang="en-US" sz="1000" dirty="0" smtClean="0">
                <a:latin typeface="Arial" panose="020B0604020202020204" pitchFamily="34" charset="0"/>
                <a:cs typeface="Arial" panose="020B0604020202020204" pitchFamily="34" charset="0"/>
              </a:rPr>
              <a:t>x</a:t>
            </a:r>
            <a:r>
              <a:rPr sz="1000" dirty="0" smtClean="0">
                <a:latin typeface="Arial" panose="020B0604020202020204" pitchFamily="34" charset="0"/>
                <a:cs typeface="Arial" panose="020B0604020202020204" pitchFamily="34" charset="0"/>
              </a:rPr>
              <a:t>treme  </a:t>
            </a:r>
            <a:r>
              <a:rPr sz="1000" dirty="0">
                <a:latin typeface="Arial" panose="020B0604020202020204" pitchFamily="34" charset="0"/>
                <a:cs typeface="Arial" panose="020B0604020202020204" pitchFamily="34" charset="0"/>
              </a:rPr>
              <a:t>patients. The challenge is to do what actually works for the largest subpopulations with a </a:t>
            </a:r>
            <a:r>
              <a:rPr sz="1000" dirty="0" smtClean="0">
                <a:latin typeface="Arial" panose="020B0604020202020204" pitchFamily="34" charset="0"/>
                <a:cs typeface="Arial" panose="020B0604020202020204" pitchFamily="34" charset="0"/>
              </a:rPr>
              <a:t>d</a:t>
            </a:r>
            <a:r>
              <a:rPr lang="en-US" sz="1000" dirty="0" smtClean="0">
                <a:latin typeface="Arial" panose="020B0604020202020204" pitchFamily="34" charset="0"/>
                <a:cs typeface="Arial" panose="020B0604020202020204" pitchFamily="34" charset="0"/>
              </a:rPr>
              <a:t>egr</a:t>
            </a:r>
            <a:r>
              <a:rPr sz="1000" dirty="0" smtClean="0">
                <a:latin typeface="Arial" panose="020B0604020202020204" pitchFamily="34" charset="0"/>
                <a:cs typeface="Arial" panose="020B0604020202020204" pitchFamily="34" charset="0"/>
              </a:rPr>
              <a:t>ee of</a:t>
            </a:r>
            <a:r>
              <a:rPr lang="en-US" sz="1000" dirty="0">
                <a:latin typeface="Arial" panose="020B0604020202020204" pitchFamily="34" charset="0"/>
                <a:cs typeface="Arial" panose="020B0604020202020204" pitchFamily="34" charset="0"/>
              </a:rPr>
              <a:t> </a:t>
            </a:r>
            <a:r>
              <a:rPr sz="1000" dirty="0" smtClean="0">
                <a:latin typeface="Arial" panose="020B0604020202020204" pitchFamily="34" charset="0"/>
                <a:cs typeface="Arial" panose="020B0604020202020204" pitchFamily="34" charset="0"/>
              </a:rPr>
              <a:t>confidence </a:t>
            </a:r>
            <a:r>
              <a:rPr sz="1000" dirty="0">
                <a:latin typeface="Arial" panose="020B0604020202020204" pitchFamily="34" charset="0"/>
                <a:cs typeface="Arial" panose="020B0604020202020204" pitchFamily="34" charset="0"/>
              </a:rPr>
              <a:t>and goal of excellence.</a:t>
            </a:r>
          </a:p>
          <a:p>
            <a:pPr marL="15875" marR="197485" indent="-3810">
              <a:lnSpc>
                <a:spcPct val="127000"/>
              </a:lnSpc>
              <a:spcBef>
                <a:spcPts val="715"/>
              </a:spcBef>
            </a:pPr>
            <a:r>
              <a:rPr sz="1000" dirty="0">
                <a:latin typeface="Arial" panose="020B0604020202020204" pitchFamily="34" charset="0"/>
                <a:cs typeface="Arial" panose="020B0604020202020204" pitchFamily="34" charset="0"/>
              </a:rPr>
              <a:t>The purpose of this 6 -sessions benchmark is to provide for evaluation and analysis of the </a:t>
            </a:r>
            <a:r>
              <a:rPr lang="en-US" sz="1000" dirty="0" smtClean="0">
                <a:latin typeface="Arial" panose="020B0604020202020204" pitchFamily="34" charset="0"/>
                <a:cs typeface="Arial" panose="020B0604020202020204" pitchFamily="34" charset="0"/>
              </a:rPr>
              <a:t>actual</a:t>
            </a:r>
            <a:r>
              <a:rPr sz="1000" dirty="0" smtClean="0">
                <a:latin typeface="Arial" panose="020B0604020202020204" pitchFamily="34" charset="0"/>
                <a:cs typeface="Arial" panose="020B0604020202020204" pitchFamily="34" charset="0"/>
              </a:rPr>
              <a:t> </a:t>
            </a:r>
            <a:r>
              <a:rPr sz="1000" dirty="0">
                <a:latin typeface="Arial" panose="020B0604020202020204" pitchFamily="34" charset="0"/>
                <a:cs typeface="Arial" panose="020B0604020202020204" pitchFamily="34" charset="0"/>
              </a:rPr>
              <a:t>data  set for real population sub- groups as identified. This provides an opportunity for discussion </a:t>
            </a:r>
            <a:r>
              <a:rPr sz="1000" dirty="0" smtClean="0">
                <a:latin typeface="Arial" panose="020B0604020202020204" pitchFamily="34" charset="0"/>
                <a:cs typeface="Arial" panose="020B0604020202020204" pitchFamily="34" charset="0"/>
              </a:rPr>
              <a:t>,</a:t>
            </a:r>
            <a:r>
              <a:rPr lang="en-US" sz="1000" dirty="0" smtClean="0">
                <a:latin typeface="Arial" panose="020B0604020202020204" pitchFamily="34" charset="0"/>
                <a:cs typeface="Arial" panose="020B0604020202020204" pitchFamily="34" charset="0"/>
              </a:rPr>
              <a:t>a</a:t>
            </a:r>
            <a:r>
              <a:rPr sz="1000" dirty="0" smtClean="0">
                <a:latin typeface="Arial" panose="020B0604020202020204" pitchFamily="34" charset="0"/>
                <a:cs typeface="Arial" panose="020B0604020202020204" pitchFamily="34" charset="0"/>
              </a:rPr>
              <a:t>mong  providers</a:t>
            </a:r>
            <a:r>
              <a:rPr lang="en-US" sz="1000" dirty="0" smtClean="0">
                <a:latin typeface="Arial" panose="020B0604020202020204" pitchFamily="34" charset="0"/>
                <a:cs typeface="Arial" panose="020B0604020202020204" pitchFamily="34" charset="0"/>
              </a:rPr>
              <a:t>, </a:t>
            </a:r>
            <a:r>
              <a:rPr sz="1000" dirty="0" smtClean="0">
                <a:latin typeface="Arial" panose="020B0604020202020204" pitchFamily="34" charset="0"/>
                <a:cs typeface="Arial" panose="020B0604020202020204" pitchFamily="34" charset="0"/>
              </a:rPr>
              <a:t>nurses </a:t>
            </a:r>
            <a:r>
              <a:rPr sz="1000" dirty="0">
                <a:latin typeface="Arial" panose="020B0604020202020204" pitchFamily="34" charset="0"/>
                <a:cs typeface="Arial" panose="020B0604020202020204" pitchFamily="34" charset="0"/>
              </a:rPr>
              <a:t>and other clinic staff about what direction to take with the </a:t>
            </a:r>
            <a:r>
              <a:rPr sz="1000" dirty="0" smtClean="0">
                <a:latin typeface="Arial" panose="020B0604020202020204" pitchFamily="34" charset="0"/>
                <a:cs typeface="Arial" panose="020B0604020202020204" pitchFamily="34" charset="0"/>
              </a:rPr>
              <a:t>implementatio</a:t>
            </a:r>
            <a:r>
              <a:rPr lang="en-US" sz="1000" dirty="0" smtClean="0">
                <a:latin typeface="Arial" panose="020B0604020202020204" pitchFamily="34" charset="0"/>
                <a:cs typeface="Arial" panose="020B0604020202020204" pitchFamily="34" charset="0"/>
              </a:rPr>
              <a:t>n </a:t>
            </a:r>
            <a:r>
              <a:rPr sz="1000" dirty="0" smtClean="0">
                <a:latin typeface="Arial" panose="020B0604020202020204" pitchFamily="34" charset="0"/>
                <a:cs typeface="Arial" panose="020B0604020202020204" pitchFamily="34" charset="0"/>
              </a:rPr>
              <a:t>of</a:t>
            </a:r>
            <a:r>
              <a:rPr lang="en-US" sz="1000" dirty="0">
                <a:latin typeface="Arial" panose="020B0604020202020204" pitchFamily="34" charset="0"/>
                <a:cs typeface="Arial" panose="020B0604020202020204" pitchFamily="34" charset="0"/>
              </a:rPr>
              <a:t> appropriate registries, brief treatment interventions, motivational interviewing and problem s living  therapy. Any good ideas which are evidence based are welcome and the offerings of </a:t>
            </a:r>
            <a:r>
              <a:rPr lang="en-US" sz="1000" dirty="0" smtClean="0">
                <a:latin typeface="Arial" panose="020B0604020202020204" pitchFamily="34" charset="0"/>
                <a:cs typeface="Arial" panose="020B0604020202020204" pitchFamily="34" charset="0"/>
              </a:rPr>
              <a:t>quality evidenced-based </a:t>
            </a:r>
            <a:r>
              <a:rPr lang="en-US" sz="1000" dirty="0">
                <a:latin typeface="Arial" panose="020B0604020202020204" pitchFamily="34" charset="0"/>
                <a:cs typeface="Arial" panose="020B0604020202020204" pitchFamily="34" charset="0"/>
              </a:rPr>
              <a:t>harm reduction strategies can be changed as new ideas come forward. Many of the sari ,e good  ideas can be readily applied to longer term treatment interventions as </a:t>
            </a:r>
            <a:r>
              <a:rPr lang="en-US" sz="1000" dirty="0" smtClean="0">
                <a:latin typeface="Arial" panose="020B0604020202020204" pitchFamily="34" charset="0"/>
                <a:cs typeface="Arial" panose="020B0604020202020204" pitchFamily="34" charset="0"/>
              </a:rPr>
              <a:t>well.</a:t>
            </a:r>
            <a:endParaRPr sz="1000"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424763" y="2209800"/>
            <a:ext cx="6934200" cy="1143000"/>
          </a:xfrm>
          <a:prstGeom prst="rect">
            <a:avLst/>
          </a:prstGeom>
        </p:spPr>
        <p:txBody>
          <a:bodyPr/>
          <a:lstStyle>
            <a:lvl1pPr algn="l" defTabSz="914400" rtl="0" eaLnBrk="1" latinLnBrk="0" hangingPunct="1">
              <a:spcBef>
                <a:spcPct val="0"/>
              </a:spcBef>
              <a:buNone/>
              <a:defRPr sz="4000" b="1" kern="1200" cap="all" baseline="0">
                <a:solidFill>
                  <a:srgbClr val="39275B"/>
                </a:solidFill>
                <a:latin typeface="+mj-lt"/>
                <a:ea typeface="+mj-ea"/>
                <a:cs typeface="+mj-cs"/>
              </a:defRPr>
            </a:lvl1pPr>
          </a:lstStyle>
          <a:p>
            <a:r>
              <a:rPr lang="en-US" sz="6000" dirty="0" smtClean="0">
                <a:solidFill>
                  <a:prstClr val="black"/>
                </a:solidFill>
              </a:rPr>
              <a:t>Announcements</a:t>
            </a:r>
            <a:endParaRPr lang="en-US" sz="6000" dirty="0">
              <a:solidFill>
                <a:prstClr val="black"/>
              </a:solidFill>
            </a:endParaRPr>
          </a:p>
        </p:txBody>
      </p:sp>
    </p:spTree>
    <p:extLst>
      <p:ext uri="{BB962C8B-B14F-4D97-AF65-F5344CB8AC3E}">
        <p14:creationId xmlns:p14="http://schemas.microsoft.com/office/powerpoint/2010/main" val="42514825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D6B45017-7441-4F2D-A946-DDF4279173A7}"/>
              </a:ext>
            </a:extLst>
          </p:cNvPr>
          <p:cNvSpPr>
            <a:spLocks noGrp="1"/>
          </p:cNvSpPr>
          <p:nvPr>
            <p:ph type="title"/>
          </p:nvPr>
        </p:nvSpPr>
        <p:spPr>
          <a:xfrm>
            <a:off x="628650" y="365126"/>
            <a:ext cx="7886700" cy="875199"/>
          </a:xfrm>
        </p:spPr>
        <p:txBody>
          <a:bodyPr>
            <a:normAutofit fontScale="90000"/>
          </a:bodyPr>
          <a:lstStyle/>
          <a:p>
            <a:r>
              <a:rPr lang="en-US" sz="4000" dirty="0"/>
              <a:t>HRSA National Health Service Corps</a:t>
            </a:r>
          </a:p>
        </p:txBody>
      </p:sp>
      <p:sp>
        <p:nvSpPr>
          <p:cNvPr id="5" name="Content Placeholder 4">
            <a:extLst>
              <a:ext uri="{FF2B5EF4-FFF2-40B4-BE49-F238E27FC236}">
                <a16:creationId xmlns="" xmlns:a16="http://schemas.microsoft.com/office/drawing/2014/main" id="{8114E928-0ABC-4127-8CC9-CEB3988EC756}"/>
              </a:ext>
            </a:extLst>
          </p:cNvPr>
          <p:cNvSpPr>
            <a:spLocks noGrp="1"/>
          </p:cNvSpPr>
          <p:nvPr>
            <p:ph idx="1"/>
          </p:nvPr>
        </p:nvSpPr>
        <p:spPr>
          <a:xfrm>
            <a:off x="628650" y="1448554"/>
            <a:ext cx="7886700" cy="4728409"/>
          </a:xfrm>
        </p:spPr>
        <p:txBody>
          <a:bodyPr>
            <a:noAutofit/>
          </a:bodyPr>
          <a:lstStyle/>
          <a:p>
            <a:pPr marL="0" indent="0">
              <a:buNone/>
            </a:pPr>
            <a:r>
              <a:rPr lang="en-US" sz="3200" b="1" dirty="0"/>
              <a:t>Substance Use Disorder Workforce Loan Repayment Program</a:t>
            </a:r>
          </a:p>
          <a:p>
            <a:r>
              <a:rPr lang="en-US" sz="2000" dirty="0"/>
              <a:t>Physicians, NPs, PAs, RNs, </a:t>
            </a:r>
            <a:r>
              <a:rPr lang="en-US" sz="2000" dirty="0" err="1"/>
              <a:t>Beh</a:t>
            </a:r>
            <a:r>
              <a:rPr lang="en-US" sz="2000" dirty="0"/>
              <a:t> Health Prof, SUD counselors, Pharmacists</a:t>
            </a:r>
          </a:p>
          <a:p>
            <a:r>
              <a:rPr lang="en-US" sz="2000" dirty="0"/>
              <a:t>must have a position at a National Health Service Corps approved service site.</a:t>
            </a:r>
          </a:p>
          <a:p>
            <a:r>
              <a:rPr lang="en-US" sz="2000" dirty="0"/>
              <a:t>HPSA Score 25-0</a:t>
            </a:r>
          </a:p>
          <a:p>
            <a:r>
              <a:rPr lang="en-US" sz="2000" dirty="0"/>
              <a:t>FT</a:t>
            </a:r>
            <a:r>
              <a:rPr lang="en-US" sz="2000"/>
              <a:t>: up to $75,000; PT: up to $37,000 (for 3 year commitment)</a:t>
            </a:r>
            <a:endParaRPr lang="en-US" sz="2000" dirty="0"/>
          </a:p>
          <a:p>
            <a:pPr marL="0" indent="0">
              <a:buNone/>
            </a:pPr>
            <a:r>
              <a:rPr lang="en-US" sz="2400" dirty="0"/>
              <a:t>Notes</a:t>
            </a:r>
          </a:p>
          <a:p>
            <a:pPr fontAlgn="base"/>
            <a:r>
              <a:rPr lang="en-US" sz="2400" b="1" dirty="0">
                <a:solidFill>
                  <a:srgbClr val="FF0000"/>
                </a:solidFill>
              </a:rPr>
              <a:t>Apply NOW through February 21, 7:30 p.m. ET</a:t>
            </a:r>
            <a:endParaRPr lang="en-US" sz="2400" dirty="0">
              <a:solidFill>
                <a:srgbClr val="FF0000"/>
              </a:solidFill>
            </a:endParaRPr>
          </a:p>
          <a:p>
            <a:r>
              <a:rPr lang="en-US" sz="2400" dirty="0"/>
              <a:t>Priority given to those with a DATA 2000 waiver</a:t>
            </a:r>
          </a:p>
          <a:p>
            <a:pPr marL="0" indent="0">
              <a:buNone/>
            </a:pPr>
            <a:r>
              <a:rPr lang="en-US" sz="1800" dirty="0">
                <a:hlinkClick r:id="rId3"/>
              </a:rPr>
              <a:t>https://nhsc.hrsa.gov/loan-repayment/sud-workforce-awards.html</a:t>
            </a:r>
            <a:r>
              <a:rPr lang="en-US" sz="1800" dirty="0"/>
              <a:t> </a:t>
            </a:r>
            <a:r>
              <a:rPr lang="en-US" dirty="0"/>
              <a:t/>
            </a:r>
            <a:br>
              <a:rPr lang="en-US" dirty="0"/>
            </a:br>
            <a:endParaRPr lang="en-US" b="1" dirty="0"/>
          </a:p>
          <a:p>
            <a:endParaRPr lang="en-US" dirty="0"/>
          </a:p>
        </p:txBody>
      </p:sp>
    </p:spTree>
    <p:extLst>
      <p:ext uri="{BB962C8B-B14F-4D97-AF65-F5344CB8AC3E}">
        <p14:creationId xmlns:p14="http://schemas.microsoft.com/office/powerpoint/2010/main" val="39868892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General disclosures</a:t>
            </a:r>
          </a:p>
        </p:txBody>
      </p:sp>
      <p:sp>
        <p:nvSpPr>
          <p:cNvPr id="3" name="Content Placeholder 2"/>
          <p:cNvSpPr>
            <a:spLocks noGrp="1"/>
          </p:cNvSpPr>
          <p:nvPr>
            <p:ph idx="1"/>
          </p:nvPr>
        </p:nvSpPr>
        <p:spPr/>
        <p:txBody>
          <a:bodyPr/>
          <a:lstStyle/>
          <a:p>
            <a:pPr marL="0" indent="0" algn="ctr">
              <a:buNone/>
            </a:pPr>
            <a:r>
              <a:rPr lang="en-US" dirty="0"/>
              <a:t>The University of Washington School of Medicine also gratefully acknowledges receipt of educational grant support for this activity from the Washington State Legislature through the Safety-Net Hospital Assessment, working to expand access to psychiatric services throughout Washington State.</a:t>
            </a:r>
          </a:p>
          <a:p>
            <a:endParaRPr lang="en-US" dirty="0"/>
          </a:p>
        </p:txBody>
      </p:sp>
    </p:spTree>
    <p:extLst>
      <p:ext uri="{BB962C8B-B14F-4D97-AF65-F5344CB8AC3E}">
        <p14:creationId xmlns:p14="http://schemas.microsoft.com/office/powerpoint/2010/main" val="189216441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4E327D1D-B392-420D-B5BC-443F19C653B4}"/>
              </a:ext>
            </a:extLst>
          </p:cNvPr>
          <p:cNvPicPr>
            <a:picLocks noChangeAspect="1"/>
          </p:cNvPicPr>
          <p:nvPr/>
        </p:nvPicPr>
        <p:blipFill>
          <a:blip r:embed="rId2"/>
          <a:stretch>
            <a:fillRect/>
          </a:stretch>
        </p:blipFill>
        <p:spPr>
          <a:xfrm>
            <a:off x="564613" y="0"/>
            <a:ext cx="7688800" cy="6853277"/>
          </a:xfrm>
          <a:prstGeom prst="rect">
            <a:avLst/>
          </a:prstGeom>
        </p:spPr>
      </p:pic>
      <p:sp>
        <p:nvSpPr>
          <p:cNvPr id="3" name="Subtitle 2">
            <a:extLst>
              <a:ext uri="{FF2B5EF4-FFF2-40B4-BE49-F238E27FC236}">
                <a16:creationId xmlns:a16="http://schemas.microsoft.com/office/drawing/2014/main" xmlns="" id="{A2807027-8F89-4B46-B4CF-714B396F9737}"/>
              </a:ext>
            </a:extLst>
          </p:cNvPr>
          <p:cNvSpPr>
            <a:spLocks noGrp="1"/>
          </p:cNvSpPr>
          <p:nvPr>
            <p:ph type="subTitle" idx="1"/>
          </p:nvPr>
        </p:nvSpPr>
        <p:spPr>
          <a:xfrm>
            <a:off x="980013" y="5653088"/>
            <a:ext cx="6858000" cy="900112"/>
          </a:xfrm>
          <a:solidFill>
            <a:schemeClr val="bg1"/>
          </a:solidFill>
        </p:spPr>
        <p:txBody>
          <a:bodyPr>
            <a:normAutofit fontScale="70000" lnSpcReduction="20000"/>
          </a:bodyPr>
          <a:lstStyle/>
          <a:p>
            <a:r>
              <a:rPr lang="en-US" dirty="0"/>
              <a:t>To Register: </a:t>
            </a:r>
            <a:r>
              <a:rPr lang="en-US" u="sng" dirty="0">
                <a:hlinkClick r:id="rId3"/>
              </a:rPr>
              <a:t>http://washington.providence.org/nwcme</a:t>
            </a:r>
            <a:r>
              <a:rPr lang="en-US" dirty="0"/>
              <a:t>.  </a:t>
            </a:r>
          </a:p>
        </p:txBody>
      </p:sp>
      <p:pic>
        <p:nvPicPr>
          <p:cNvPr id="4" name="Picture 3">
            <a:extLst>
              <a:ext uri="{FF2B5EF4-FFF2-40B4-BE49-F238E27FC236}">
                <a16:creationId xmlns:a16="http://schemas.microsoft.com/office/drawing/2014/main" xmlns="" id="{6BD97D04-709E-4F76-95B5-C97CB7A1DB3A}"/>
              </a:ext>
            </a:extLst>
          </p:cNvPr>
          <p:cNvPicPr>
            <a:picLocks noChangeAspect="1"/>
          </p:cNvPicPr>
          <p:nvPr/>
        </p:nvPicPr>
        <p:blipFill>
          <a:blip r:embed="rId4"/>
          <a:stretch>
            <a:fillRect/>
          </a:stretch>
        </p:blipFill>
        <p:spPr>
          <a:xfrm>
            <a:off x="734545" y="386603"/>
            <a:ext cx="7372350" cy="1666875"/>
          </a:xfrm>
          <a:prstGeom prst="rect">
            <a:avLst/>
          </a:prstGeom>
        </p:spPr>
      </p:pic>
      <p:pic>
        <p:nvPicPr>
          <p:cNvPr id="6" name="Picture 5">
            <a:extLst>
              <a:ext uri="{FF2B5EF4-FFF2-40B4-BE49-F238E27FC236}">
                <a16:creationId xmlns:a16="http://schemas.microsoft.com/office/drawing/2014/main" xmlns="" id="{3143F3D0-C52F-4650-ACAB-6C331C29B7C0}"/>
              </a:ext>
            </a:extLst>
          </p:cNvPr>
          <p:cNvPicPr>
            <a:picLocks noChangeAspect="1"/>
          </p:cNvPicPr>
          <p:nvPr/>
        </p:nvPicPr>
        <p:blipFill>
          <a:blip r:embed="rId5"/>
          <a:stretch>
            <a:fillRect/>
          </a:stretch>
        </p:blipFill>
        <p:spPr>
          <a:xfrm>
            <a:off x="772645" y="2243885"/>
            <a:ext cx="7296150" cy="1000125"/>
          </a:xfrm>
          <a:prstGeom prst="rect">
            <a:avLst/>
          </a:prstGeom>
        </p:spPr>
      </p:pic>
    </p:spTree>
    <p:extLst>
      <p:ext uri="{BB962C8B-B14F-4D97-AF65-F5344CB8AC3E}">
        <p14:creationId xmlns:p14="http://schemas.microsoft.com/office/powerpoint/2010/main" val="11776412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Announcements</a:t>
            </a:r>
            <a:endParaRPr lang="en-US" dirty="0"/>
          </a:p>
        </p:txBody>
      </p:sp>
      <p:sp>
        <p:nvSpPr>
          <p:cNvPr id="3" name="Content Placeholder 2"/>
          <p:cNvSpPr>
            <a:spLocks noGrp="1"/>
          </p:cNvSpPr>
          <p:nvPr>
            <p:ph idx="1"/>
          </p:nvPr>
        </p:nvSpPr>
        <p:spPr/>
        <p:txBody>
          <a:bodyPr/>
          <a:lstStyle/>
          <a:p>
            <a:r>
              <a:rPr lang="en-US" smtClean="0"/>
              <a:t>Opioid Thursdays-2nd Thursday’s of the month have a didactic focus on opioids</a:t>
            </a:r>
          </a:p>
          <a:p>
            <a:endParaRPr lang="en-US" dirty="0"/>
          </a:p>
        </p:txBody>
      </p:sp>
    </p:spTree>
    <p:extLst>
      <p:ext uri="{BB962C8B-B14F-4D97-AF65-F5344CB8AC3E}">
        <p14:creationId xmlns:p14="http://schemas.microsoft.com/office/powerpoint/2010/main" val="5062377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Announcements</a:t>
            </a:r>
          </a:p>
        </p:txBody>
      </p:sp>
      <p:sp>
        <p:nvSpPr>
          <p:cNvPr id="3" name="Content Placeholder 2"/>
          <p:cNvSpPr>
            <a:spLocks noGrp="1"/>
          </p:cNvSpPr>
          <p:nvPr>
            <p:ph idx="1"/>
          </p:nvPr>
        </p:nvSpPr>
        <p:spPr/>
        <p:txBody>
          <a:bodyPr>
            <a:normAutofit fontScale="85000" lnSpcReduction="10000"/>
          </a:bodyPr>
          <a:lstStyle/>
          <a:p>
            <a:pPr marL="0" indent="0">
              <a:buNone/>
            </a:pPr>
            <a:r>
              <a:rPr lang="en-US" sz="3600" b="1" dirty="0" smtClean="0"/>
              <a:t>Case Submission</a:t>
            </a:r>
            <a:endParaRPr lang="en-US" b="1" dirty="0"/>
          </a:p>
          <a:p>
            <a:pPr marL="0" indent="0">
              <a:buNone/>
            </a:pPr>
            <a:r>
              <a:rPr lang="en-US" dirty="0" smtClean="0"/>
              <a:t>When you submit a case you will be entered into a monthly drawing for a gift card! </a:t>
            </a:r>
          </a:p>
          <a:p>
            <a:pPr marL="0" indent="0">
              <a:buNone/>
            </a:pPr>
            <a:endParaRPr lang="en-US" dirty="0" smtClean="0"/>
          </a:p>
          <a:p>
            <a:pPr marL="0" indent="0">
              <a:buNone/>
            </a:pPr>
            <a:r>
              <a:rPr lang="en-US" b="1" dirty="0" smtClean="0">
                <a:solidFill>
                  <a:srgbClr val="FF0000"/>
                </a:solidFill>
              </a:rPr>
              <a:t>UPDATE: </a:t>
            </a:r>
            <a:r>
              <a:rPr lang="en-US" dirty="0" smtClean="0"/>
              <a:t>We will now be giving the option to choose to present your case at the beginning of the session or the end. You may select this option directly on the case form.</a:t>
            </a:r>
          </a:p>
          <a:p>
            <a:endParaRPr lang="en-US" dirty="0"/>
          </a:p>
          <a:p>
            <a:pPr marL="0" indent="0">
              <a:buNone/>
            </a:pPr>
            <a:r>
              <a:rPr lang="en-US" b="1" u="sng" dirty="0"/>
              <a:t>S</a:t>
            </a:r>
            <a:r>
              <a:rPr lang="en-US" b="1" u="sng" dirty="0" smtClean="0"/>
              <a:t>ubmit </a:t>
            </a:r>
            <a:r>
              <a:rPr lang="en-US" b="1" u="sng" dirty="0"/>
              <a:t>your cases: </a:t>
            </a:r>
            <a:endParaRPr lang="en-US" b="1" u="sng" dirty="0" smtClean="0"/>
          </a:p>
          <a:p>
            <a:pPr marL="0" indent="0">
              <a:buNone/>
            </a:pPr>
            <a:r>
              <a:rPr lang="en-US" dirty="0" smtClean="0"/>
              <a:t>http</a:t>
            </a:r>
            <a:r>
              <a:rPr lang="en-US" dirty="0"/>
              <a:t>://ictp.uw.edu/programs/case-conferences</a:t>
            </a:r>
          </a:p>
          <a:p>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0" y="152400"/>
            <a:ext cx="1838325" cy="1838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304800" y="6248400"/>
            <a:ext cx="4572000" cy="430887"/>
          </a:xfrm>
          <a:prstGeom prst="rect">
            <a:avLst/>
          </a:prstGeom>
        </p:spPr>
        <p:txBody>
          <a:bodyPr>
            <a:spAutoFit/>
          </a:bodyPr>
          <a:lstStyle/>
          <a:p>
            <a:pPr lvl="0"/>
            <a:r>
              <a:rPr lang="en-US" sz="1100" dirty="0">
                <a:solidFill>
                  <a:prstClr val="black"/>
                </a:solidFill>
              </a:rPr>
              <a:t>*Note: If you are employed by the UW or receive any sort of compensation from the UW, you may not be eligible for a gift card</a:t>
            </a:r>
          </a:p>
        </p:txBody>
      </p:sp>
    </p:spTree>
    <p:extLst>
      <p:ext uri="{BB962C8B-B14F-4D97-AF65-F5344CB8AC3E}">
        <p14:creationId xmlns:p14="http://schemas.microsoft.com/office/powerpoint/2010/main" val="5717560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C4B72C8-DF2A-4881-AF01-DE7838236E3B}"/>
              </a:ext>
            </a:extLst>
          </p:cNvPr>
          <p:cNvSpPr>
            <a:spLocks noGrp="1"/>
          </p:cNvSpPr>
          <p:nvPr>
            <p:ph type="title"/>
          </p:nvPr>
        </p:nvSpPr>
        <p:spPr/>
        <p:txBody>
          <a:bodyPr/>
          <a:lstStyle/>
          <a:p>
            <a:r>
              <a:rPr lang="en-US" dirty="0"/>
              <a:t>Announcements</a:t>
            </a:r>
          </a:p>
        </p:txBody>
      </p:sp>
      <p:sp>
        <p:nvSpPr>
          <p:cNvPr id="3" name="Content Placeholder 2">
            <a:extLst>
              <a:ext uri="{FF2B5EF4-FFF2-40B4-BE49-F238E27FC236}">
                <a16:creationId xmlns="" xmlns:a16="http://schemas.microsoft.com/office/drawing/2014/main" id="{0094EA8D-805F-4162-A763-DAD8990AA095}"/>
              </a:ext>
            </a:extLst>
          </p:cNvPr>
          <p:cNvSpPr>
            <a:spLocks noGrp="1"/>
          </p:cNvSpPr>
          <p:nvPr>
            <p:ph idx="1"/>
          </p:nvPr>
        </p:nvSpPr>
        <p:spPr>
          <a:xfrm>
            <a:off x="457200" y="1373855"/>
            <a:ext cx="8229600" cy="4525963"/>
          </a:xfrm>
        </p:spPr>
        <p:txBody>
          <a:bodyPr>
            <a:normAutofit/>
          </a:bodyPr>
          <a:lstStyle/>
          <a:p>
            <a:pPr marL="0" indent="0">
              <a:buNone/>
            </a:pPr>
            <a:r>
              <a:rPr lang="en-US" sz="3100" b="1" u="sng" dirty="0"/>
              <a:t>UW PACC </a:t>
            </a:r>
            <a:r>
              <a:rPr lang="en-US" sz="3100" b="1" u="sng" dirty="0" smtClean="0"/>
              <a:t>Schedule</a:t>
            </a:r>
            <a:endParaRPr lang="en-US" sz="3100" b="1" u="sng" dirty="0"/>
          </a:p>
          <a:p>
            <a:pPr marL="0" indent="0">
              <a:buNone/>
            </a:pPr>
            <a:r>
              <a:rPr lang="en-US" sz="3000" dirty="0" smtClean="0"/>
              <a:t>January 24: Treating ADHD in SUD </a:t>
            </a:r>
            <a:r>
              <a:rPr lang="en-US" sz="3000" dirty="0" err="1" smtClean="0"/>
              <a:t>patiens</a:t>
            </a:r>
            <a:endParaRPr lang="en-US" sz="3000" dirty="0" smtClean="0"/>
          </a:p>
          <a:p>
            <a:pPr marL="0" indent="0">
              <a:buNone/>
            </a:pPr>
            <a:r>
              <a:rPr lang="en-US" sz="3000" dirty="0" smtClean="0"/>
              <a:t>January 31: Medicine and Behavioral Health/Behavioral Health and Renal patients</a:t>
            </a:r>
          </a:p>
          <a:p>
            <a:pPr marL="0" indent="0">
              <a:buNone/>
            </a:pPr>
            <a:r>
              <a:rPr lang="en-US" sz="3000" dirty="0" smtClean="0"/>
              <a:t>February 7: Behavioral Health in Cardiac Problems</a:t>
            </a:r>
          </a:p>
          <a:p>
            <a:pPr marL="0" indent="0">
              <a:buNone/>
            </a:pPr>
            <a:r>
              <a:rPr lang="en-US" sz="3000" dirty="0" smtClean="0"/>
              <a:t>February 14: Pain and Opioid Treatment</a:t>
            </a:r>
          </a:p>
          <a:p>
            <a:pPr marL="0" indent="0">
              <a:buNone/>
            </a:pPr>
            <a:r>
              <a:rPr lang="en-US" sz="3000" dirty="0" smtClean="0"/>
              <a:t>February 21: Opioids and </a:t>
            </a:r>
            <a:r>
              <a:rPr lang="en-US" sz="3000" smtClean="0"/>
              <a:t>Pain Conversations</a:t>
            </a:r>
            <a:endParaRPr lang="en-US" sz="3000" dirty="0" smtClean="0"/>
          </a:p>
          <a:p>
            <a:pPr marL="0" indent="0">
              <a:buNone/>
            </a:pPr>
            <a:endParaRPr lang="en-US" sz="3000" dirty="0"/>
          </a:p>
          <a:p>
            <a:pPr marL="0" indent="0">
              <a:buNone/>
            </a:pPr>
            <a:endParaRPr lang="en-US" sz="3000" dirty="0"/>
          </a:p>
          <a:p>
            <a:pPr marL="0" indent="0">
              <a:buNone/>
            </a:pPr>
            <a:endParaRPr lang="en-US" sz="3000" dirty="0"/>
          </a:p>
          <a:p>
            <a:endParaRPr lang="en-US" dirty="0"/>
          </a:p>
        </p:txBody>
      </p:sp>
      <p:sp>
        <p:nvSpPr>
          <p:cNvPr id="4" name="TextBox 3">
            <a:extLst>
              <a:ext uri="{FF2B5EF4-FFF2-40B4-BE49-F238E27FC236}">
                <a16:creationId xmlns="" xmlns:a16="http://schemas.microsoft.com/office/drawing/2014/main" id="{20E3496D-C13B-4F09-A493-D2E4DAB1CA63}"/>
              </a:ext>
            </a:extLst>
          </p:cNvPr>
          <p:cNvSpPr txBox="1"/>
          <p:nvPr/>
        </p:nvSpPr>
        <p:spPr>
          <a:xfrm>
            <a:off x="317205" y="5257800"/>
            <a:ext cx="7886700" cy="646331"/>
          </a:xfrm>
          <a:prstGeom prst="rect">
            <a:avLst/>
          </a:prstGeom>
          <a:noFill/>
        </p:spPr>
        <p:txBody>
          <a:bodyPr wrap="square" rtlCol="0">
            <a:spAutoFit/>
          </a:bodyPr>
          <a:lstStyle/>
          <a:p>
            <a:pPr algn="ctr"/>
            <a:r>
              <a:rPr lang="en-US" sz="3600" dirty="0"/>
              <a:t> Please continue to submit cases!</a:t>
            </a:r>
          </a:p>
        </p:txBody>
      </p:sp>
    </p:spTree>
    <p:extLst>
      <p:ext uri="{BB962C8B-B14F-4D97-AF65-F5344CB8AC3E}">
        <p14:creationId xmlns:p14="http://schemas.microsoft.com/office/powerpoint/2010/main" val="3472926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UW PACC REGISTRATION</a:t>
            </a:r>
            <a:endParaRPr lang="en-US" dirty="0"/>
          </a:p>
        </p:txBody>
      </p:sp>
      <p:sp>
        <p:nvSpPr>
          <p:cNvPr id="3" name="Content Placeholder 2"/>
          <p:cNvSpPr>
            <a:spLocks noGrp="1"/>
          </p:cNvSpPr>
          <p:nvPr>
            <p:ph idx="1"/>
          </p:nvPr>
        </p:nvSpPr>
        <p:spPr/>
        <p:txBody>
          <a:bodyPr/>
          <a:lstStyle/>
          <a:p>
            <a:pPr marL="0" indent="0">
              <a:buNone/>
            </a:pPr>
            <a:r>
              <a:rPr lang="en-US" dirty="0" smtClean="0"/>
              <a:t>Please be sure that you have completed the </a:t>
            </a:r>
            <a:r>
              <a:rPr lang="en-US" u="sng" dirty="0" smtClean="0"/>
              <a:t>full</a:t>
            </a:r>
            <a:r>
              <a:rPr lang="en-US" dirty="0" smtClean="0"/>
              <a:t> UW </a:t>
            </a:r>
            <a:r>
              <a:rPr lang="en-US" smtClean="0"/>
              <a:t>PACC series registration. </a:t>
            </a:r>
          </a:p>
          <a:p>
            <a:pPr marL="0" indent="0">
              <a:buNone/>
            </a:pPr>
            <a:endParaRPr lang="en-US" dirty="0" smtClean="0"/>
          </a:p>
          <a:p>
            <a:pPr marL="0" indent="0">
              <a:buNone/>
            </a:pPr>
            <a:r>
              <a:rPr lang="en-US" dirty="0" smtClean="0"/>
              <a:t>If you have not yet registered, please email </a:t>
            </a:r>
            <a:r>
              <a:rPr lang="en-US" dirty="0" smtClean="0">
                <a:hlinkClick r:id="rId2"/>
              </a:rPr>
              <a:t>uwpacc@uw.edu</a:t>
            </a:r>
            <a:r>
              <a:rPr lang="en-US" dirty="0" smtClean="0"/>
              <a:t> so we can send you a link.</a:t>
            </a:r>
            <a:endParaRPr lang="en-US" dirty="0"/>
          </a:p>
        </p:txBody>
      </p:sp>
    </p:spTree>
    <p:extLst>
      <p:ext uri="{BB962C8B-B14F-4D97-AF65-F5344CB8AC3E}">
        <p14:creationId xmlns:p14="http://schemas.microsoft.com/office/powerpoint/2010/main" val="62819486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22238"/>
            <a:ext cx="8229600" cy="258762"/>
          </a:xfrm>
        </p:spPr>
        <p:txBody>
          <a:bodyPr>
            <a:normAutofit fontScale="90000"/>
          </a:bodyPr>
          <a:lstStyle/>
          <a:p>
            <a:r>
              <a:rPr lang="en-US" sz="1800" dirty="0"/>
              <a:t>Case Presentation - </a:t>
            </a:r>
            <a:r>
              <a:rPr lang="en-US" sz="1800" dirty="0" smtClean="0"/>
              <a:t>#1</a:t>
            </a:r>
            <a:endParaRPr lang="en-US" sz="1800" dirty="0"/>
          </a:p>
        </p:txBody>
      </p:sp>
      <p:sp>
        <p:nvSpPr>
          <p:cNvPr id="3" name="Content Placeholder 2"/>
          <p:cNvSpPr>
            <a:spLocks noGrp="1"/>
          </p:cNvSpPr>
          <p:nvPr>
            <p:ph idx="1"/>
          </p:nvPr>
        </p:nvSpPr>
        <p:spPr>
          <a:xfrm>
            <a:off x="28996" y="381001"/>
            <a:ext cx="4800600" cy="3581400"/>
          </a:xfrm>
        </p:spPr>
        <p:txBody>
          <a:bodyPr>
            <a:noAutofit/>
          </a:bodyPr>
          <a:lstStyle/>
          <a:p>
            <a:r>
              <a:rPr lang="en-US" sz="1600" dirty="0"/>
              <a:t>Patient Information:</a:t>
            </a:r>
            <a:endParaRPr lang="en-US" sz="1400" dirty="0"/>
          </a:p>
          <a:p>
            <a:pPr lvl="1"/>
            <a:r>
              <a:rPr lang="en-US" sz="1100" dirty="0" smtClean="0"/>
              <a:t>29 </a:t>
            </a:r>
            <a:r>
              <a:rPr lang="en-US" sz="1100" dirty="0" err="1" smtClean="0"/>
              <a:t>yr</a:t>
            </a:r>
            <a:r>
              <a:rPr lang="en-US" sz="1100" dirty="0" smtClean="0"/>
              <a:t> old married female</a:t>
            </a:r>
          </a:p>
          <a:p>
            <a:pPr lvl="1"/>
            <a:r>
              <a:rPr lang="en-US" sz="1100" dirty="0" smtClean="0"/>
              <a:t>Stable housing</a:t>
            </a:r>
          </a:p>
          <a:p>
            <a:pPr lvl="1"/>
            <a:r>
              <a:rPr lang="en-US" sz="1100" dirty="0" smtClean="0"/>
              <a:t>Works part time</a:t>
            </a:r>
          </a:p>
          <a:p>
            <a:pPr lvl="1"/>
            <a:r>
              <a:rPr lang="en-US" sz="1100" dirty="0" smtClean="0"/>
              <a:t>ADHD </a:t>
            </a:r>
            <a:r>
              <a:rPr lang="en-US" sz="1100" dirty="0"/>
              <a:t>(dx age 16)  H/o borderline PD  Depression  Anxiety</a:t>
            </a:r>
          </a:p>
          <a:p>
            <a:pPr lvl="1"/>
            <a:r>
              <a:rPr lang="en-US" sz="1100" dirty="0" smtClean="0"/>
              <a:t>29 </a:t>
            </a:r>
            <a:r>
              <a:rPr lang="en-US" sz="1100" dirty="0" err="1"/>
              <a:t>yo</a:t>
            </a:r>
            <a:r>
              <a:rPr lang="en-US" sz="1100" dirty="0"/>
              <a:t> </a:t>
            </a:r>
            <a:r>
              <a:rPr lang="en-US" sz="1100" dirty="0" err="1"/>
              <a:t>pt</a:t>
            </a:r>
            <a:r>
              <a:rPr lang="en-US" sz="1100" dirty="0"/>
              <a:t> with h/o depression &amp; ADHD with PP depression now 4mo postpartum and not breastfeeding, with poorly controlled </a:t>
            </a:r>
            <a:r>
              <a:rPr lang="en-US" sz="1100" dirty="0" err="1"/>
              <a:t>sx</a:t>
            </a:r>
            <a:r>
              <a:rPr lang="en-US" sz="1100" dirty="0"/>
              <a:t>. </a:t>
            </a:r>
          </a:p>
          <a:p>
            <a:pPr lvl="1"/>
            <a:r>
              <a:rPr lang="en-US" sz="1100" dirty="0" err="1" smtClean="0"/>
              <a:t>Dx</a:t>
            </a:r>
            <a:r>
              <a:rPr lang="en-US" sz="1100" dirty="0" smtClean="0"/>
              <a:t> </a:t>
            </a:r>
            <a:r>
              <a:rPr lang="en-US" sz="1100" dirty="0"/>
              <a:t>ADHD age 16 in Michigan, started on 70 Adderall XR. </a:t>
            </a:r>
          </a:p>
          <a:p>
            <a:pPr lvl="1"/>
            <a:r>
              <a:rPr lang="en-US" sz="1100" dirty="0" smtClean="0"/>
              <a:t>Was </a:t>
            </a:r>
            <a:r>
              <a:rPr lang="en-US" sz="1100" dirty="0"/>
              <a:t>discontinued 1 </a:t>
            </a:r>
            <a:r>
              <a:rPr lang="en-US" sz="1100" dirty="0" err="1"/>
              <a:t>yr</a:t>
            </a:r>
            <a:r>
              <a:rPr lang="en-US" sz="1100" dirty="0"/>
              <a:t> prior due to </a:t>
            </a:r>
            <a:r>
              <a:rPr lang="en-US" sz="1100" dirty="0" err="1"/>
              <a:t>Utox</a:t>
            </a:r>
            <a:r>
              <a:rPr lang="en-US" sz="1100" dirty="0"/>
              <a:t> positive for ETOH, subsequent SI following discontinuation. </a:t>
            </a:r>
          </a:p>
          <a:p>
            <a:pPr lvl="1"/>
            <a:r>
              <a:rPr lang="en-US" sz="1100" dirty="0" smtClean="0"/>
              <a:t>Became </a:t>
            </a:r>
            <a:r>
              <a:rPr lang="en-US" sz="1100" dirty="0"/>
              <a:t>pregnant soon after.  </a:t>
            </a:r>
          </a:p>
          <a:p>
            <a:pPr lvl="1"/>
            <a:r>
              <a:rPr lang="en-US" sz="1100" dirty="0" smtClean="0"/>
              <a:t>Recently</a:t>
            </a:r>
            <a:r>
              <a:rPr lang="en-US" sz="1100" dirty="0"/>
              <a:t>, restarted on Adderall XR @ 30 mg in the setting of PP depression.  </a:t>
            </a:r>
          </a:p>
          <a:p>
            <a:pPr lvl="1"/>
            <a:r>
              <a:rPr lang="en-US" sz="1100" dirty="0" smtClean="0"/>
              <a:t>Switched </a:t>
            </a:r>
            <a:r>
              <a:rPr lang="en-US" sz="1100" dirty="0"/>
              <a:t>from Effexor to Sertraline postpartum due to </a:t>
            </a:r>
            <a:r>
              <a:rPr lang="en-US" sz="1100" dirty="0" err="1"/>
              <a:t>sx</a:t>
            </a:r>
            <a:r>
              <a:rPr lang="en-US" sz="1100" dirty="0"/>
              <a:t> not being well controlled, recently increased to 50mg. </a:t>
            </a:r>
          </a:p>
          <a:p>
            <a:pPr lvl="1"/>
            <a:r>
              <a:rPr lang="en-US" sz="1100" dirty="0" smtClean="0"/>
              <a:t>Patient </a:t>
            </a:r>
            <a:r>
              <a:rPr lang="en-US" sz="1100" dirty="0"/>
              <a:t>requesting ongoing management of ADHD and currently under evaluation for controlled substance use agreement/contract. Now with </a:t>
            </a:r>
            <a:r>
              <a:rPr lang="en-US" sz="1100" dirty="0" err="1"/>
              <a:t>Utox</a:t>
            </a:r>
            <a:r>
              <a:rPr lang="en-US" sz="1100" dirty="0"/>
              <a:t> positive for </a:t>
            </a:r>
            <a:r>
              <a:rPr lang="en-US" sz="1100" dirty="0" err="1"/>
              <a:t>Etoh</a:t>
            </a:r>
            <a:r>
              <a:rPr lang="en-US" sz="1100" dirty="0" smtClean="0"/>
              <a:t>.</a:t>
            </a:r>
          </a:p>
          <a:p>
            <a:pPr lvl="1"/>
            <a:endParaRPr lang="en-US" sz="1100" dirty="0"/>
          </a:p>
          <a:p>
            <a:r>
              <a:rPr lang="en-US" sz="1600" dirty="0" smtClean="0"/>
              <a:t>Clinical Questions:</a:t>
            </a:r>
          </a:p>
          <a:p>
            <a:pPr lvl="1"/>
            <a:r>
              <a:rPr lang="en-US" sz="1200" dirty="0"/>
              <a:t>Requesting assistance with optimizing medical management of patients ADHD( </a:t>
            </a:r>
            <a:r>
              <a:rPr lang="en-US" sz="1200" dirty="0" err="1"/>
              <a:t>i.e</a:t>
            </a:r>
            <a:r>
              <a:rPr lang="en-US" sz="1200" dirty="0"/>
              <a:t> is continuing </a:t>
            </a:r>
            <a:r>
              <a:rPr lang="en-US" sz="1200" dirty="0" err="1"/>
              <a:t>pt</a:t>
            </a:r>
            <a:r>
              <a:rPr lang="en-US" sz="1200" dirty="0"/>
              <a:t> on Adderall XR the best option?) and depression in the setting of ongoing </a:t>
            </a:r>
            <a:r>
              <a:rPr lang="en-US" sz="1200" dirty="0" err="1"/>
              <a:t>Etoh</a:t>
            </a:r>
            <a:r>
              <a:rPr lang="en-US" sz="1200" dirty="0"/>
              <a:t> use.     Consultation submitted as part of UW Family Medicine </a:t>
            </a:r>
            <a:r>
              <a:rPr lang="en-US" sz="1200" dirty="0" smtClean="0"/>
              <a:t>rotation</a:t>
            </a:r>
          </a:p>
        </p:txBody>
      </p:sp>
      <p:sp>
        <p:nvSpPr>
          <p:cNvPr id="4" name="TextBox 3"/>
          <p:cNvSpPr txBox="1"/>
          <p:nvPr/>
        </p:nvSpPr>
        <p:spPr>
          <a:xfrm>
            <a:off x="5638800" y="152400"/>
            <a:ext cx="3429000" cy="4355038"/>
          </a:xfrm>
          <a:prstGeom prst="rect">
            <a:avLst/>
          </a:prstGeom>
          <a:noFill/>
        </p:spPr>
        <p:txBody>
          <a:bodyPr wrap="square" rtlCol="0">
            <a:spAutoFit/>
          </a:bodyPr>
          <a:lstStyle/>
          <a:p>
            <a:r>
              <a:rPr lang="en-US" u="sng" dirty="0"/>
              <a:t>PMH</a:t>
            </a:r>
          </a:p>
          <a:p>
            <a:pPr marL="285750" indent="-173736">
              <a:buFont typeface="Arial" panose="020B0604020202020204" pitchFamily="34" charset="0"/>
              <a:buChar char="•"/>
            </a:pPr>
            <a:r>
              <a:rPr lang="en-US" sz="1400" dirty="0" smtClean="0"/>
              <a:t>Post partum x 4 </a:t>
            </a:r>
            <a:r>
              <a:rPr lang="en-US" sz="1400" dirty="0" err="1" smtClean="0"/>
              <a:t>mo</a:t>
            </a:r>
            <a:endParaRPr lang="en-US" sz="1400" dirty="0" smtClean="0"/>
          </a:p>
          <a:p>
            <a:pPr marL="285750" indent="-173736">
              <a:buFont typeface="Arial" panose="020B0604020202020204" pitchFamily="34" charset="0"/>
              <a:buChar char="•"/>
            </a:pPr>
            <a:endParaRPr lang="en-US" sz="1400" u="sng" dirty="0"/>
          </a:p>
          <a:p>
            <a:r>
              <a:rPr lang="en-US" u="sng" dirty="0"/>
              <a:t>Current Meds</a:t>
            </a:r>
            <a:r>
              <a:rPr lang="en-US" sz="1200" u="sng" dirty="0"/>
              <a:t> </a:t>
            </a:r>
          </a:p>
          <a:p>
            <a:pPr marL="171450" indent="-171450">
              <a:buFont typeface="Arial" panose="020B0604020202020204" pitchFamily="34" charset="0"/>
              <a:buChar char="•"/>
            </a:pPr>
            <a:r>
              <a:rPr lang="en-US" sz="1100" dirty="0"/>
              <a:t>Sertraline 50mg (increased fro 25mg on 1/29/18)  </a:t>
            </a:r>
          </a:p>
          <a:p>
            <a:pPr marL="171450" indent="-171450">
              <a:buFont typeface="Arial" panose="020B0604020202020204" pitchFamily="34" charset="0"/>
              <a:buChar char="•"/>
            </a:pPr>
            <a:r>
              <a:rPr lang="en-US" sz="1100" dirty="0" err="1"/>
              <a:t>Hydroxizine</a:t>
            </a:r>
            <a:r>
              <a:rPr lang="en-US" sz="1100" dirty="0"/>
              <a:t>-PRN a few days a week  </a:t>
            </a:r>
          </a:p>
          <a:p>
            <a:pPr marL="171450" indent="-171450">
              <a:buFont typeface="Arial" panose="020B0604020202020204" pitchFamily="34" charset="0"/>
              <a:buChar char="•"/>
            </a:pPr>
            <a:r>
              <a:rPr lang="en-US" sz="1100" dirty="0"/>
              <a:t>Adderall 30 (previously on 70)</a:t>
            </a:r>
          </a:p>
          <a:p>
            <a:endParaRPr lang="en-US" sz="1200" dirty="0"/>
          </a:p>
          <a:p>
            <a:r>
              <a:rPr lang="en-US" u="sng" dirty="0" smtClean="0"/>
              <a:t>Prior </a:t>
            </a:r>
            <a:r>
              <a:rPr lang="en-US" u="sng" dirty="0"/>
              <a:t>Meds </a:t>
            </a:r>
          </a:p>
          <a:p>
            <a:pPr marL="171450" indent="-171450">
              <a:buFont typeface="Arial" panose="020B0604020202020204" pitchFamily="34" charset="0"/>
              <a:buChar char="•"/>
            </a:pPr>
            <a:r>
              <a:rPr lang="en-US" sz="1200" dirty="0"/>
              <a:t>Sertraline</a:t>
            </a:r>
          </a:p>
          <a:p>
            <a:pPr marL="171450" indent="-171450">
              <a:buFont typeface="Arial" panose="020B0604020202020204" pitchFamily="34" charset="0"/>
              <a:buChar char="•"/>
            </a:pPr>
            <a:r>
              <a:rPr lang="en-US" sz="1200" dirty="0"/>
              <a:t>Effexor</a:t>
            </a:r>
          </a:p>
          <a:p>
            <a:pPr marL="171450" indent="-171450">
              <a:buFont typeface="Arial" panose="020B0604020202020204" pitchFamily="34" charset="0"/>
              <a:buChar char="•"/>
            </a:pPr>
            <a:r>
              <a:rPr lang="en-US" sz="1200" dirty="0"/>
              <a:t>Lorazepam</a:t>
            </a:r>
          </a:p>
          <a:p>
            <a:pPr marL="171450" indent="-171450">
              <a:buFont typeface="Arial" panose="020B0604020202020204" pitchFamily="34" charset="0"/>
              <a:buChar char="•"/>
            </a:pPr>
            <a:r>
              <a:rPr lang="en-US" sz="1200" dirty="0" err="1"/>
              <a:t>Hydroxazine</a:t>
            </a:r>
            <a:endParaRPr lang="en-US" sz="1200" dirty="0"/>
          </a:p>
          <a:p>
            <a:pPr marL="171450" indent="-171450">
              <a:buFont typeface="Arial" panose="020B0604020202020204" pitchFamily="34" charset="0"/>
              <a:buChar char="•"/>
            </a:pPr>
            <a:endParaRPr lang="en-US" sz="1200" u="sng" dirty="0"/>
          </a:p>
          <a:p>
            <a:pPr lvl="0"/>
            <a:r>
              <a:rPr lang="en-US" u="sng" dirty="0">
                <a:solidFill>
                  <a:srgbClr val="39275B"/>
                </a:solidFill>
              </a:rPr>
              <a:t>Labs/Rating scales  </a:t>
            </a:r>
          </a:p>
          <a:p>
            <a:pPr marL="171450" indent="-171450">
              <a:buFont typeface="Arial" panose="020B0604020202020204" pitchFamily="34" charset="0"/>
              <a:buChar char="•"/>
            </a:pPr>
            <a:r>
              <a:rPr lang="en-US" sz="1200" dirty="0" smtClean="0"/>
              <a:t>PHQ-9: 18/27</a:t>
            </a:r>
          </a:p>
          <a:p>
            <a:pPr marL="171450" indent="-171450">
              <a:buFont typeface="Arial" panose="020B0604020202020204" pitchFamily="34" charset="0"/>
              <a:buChar char="•"/>
            </a:pPr>
            <a:r>
              <a:rPr lang="en-US" sz="1200" dirty="0" smtClean="0"/>
              <a:t>GAD-7: 12/31/2018</a:t>
            </a:r>
          </a:p>
          <a:p>
            <a:pPr marL="171450" indent="-171450">
              <a:buFont typeface="Arial" panose="020B0604020202020204" pitchFamily="34" charset="0"/>
              <a:buChar char="•"/>
            </a:pPr>
            <a:r>
              <a:rPr lang="en-US" sz="1200" dirty="0" smtClean="0"/>
              <a:t>TSH: 1.77/2018</a:t>
            </a:r>
          </a:p>
          <a:p>
            <a:pPr marL="171450" indent="-171450">
              <a:buFont typeface="Arial" panose="020B0604020202020204" pitchFamily="34" charset="0"/>
              <a:buChar char="•"/>
            </a:pPr>
            <a:r>
              <a:rPr lang="en-US" sz="1200" dirty="0" smtClean="0"/>
              <a:t>CBC: </a:t>
            </a:r>
            <a:r>
              <a:rPr lang="en-US" sz="1200" dirty="0" err="1" smtClean="0"/>
              <a:t>Hct</a:t>
            </a:r>
            <a:r>
              <a:rPr lang="en-US" sz="1200" dirty="0" smtClean="0"/>
              <a:t> 24 following birth</a:t>
            </a:r>
          </a:p>
          <a:p>
            <a:pPr marL="171450" indent="-171450">
              <a:buFont typeface="Arial" panose="020B0604020202020204" pitchFamily="34" charset="0"/>
              <a:buChar char="•"/>
            </a:pPr>
            <a:r>
              <a:rPr lang="en-US" sz="1200" dirty="0" err="1" smtClean="0"/>
              <a:t>Utox</a:t>
            </a:r>
            <a:r>
              <a:rPr lang="en-US" sz="1200" dirty="0" smtClean="0"/>
              <a:t>: + ethyl Glucuronide, +</a:t>
            </a:r>
            <a:r>
              <a:rPr lang="en-US" sz="1200" dirty="0" err="1" smtClean="0"/>
              <a:t>amphet</a:t>
            </a:r>
            <a:endParaRPr lang="en-US" sz="1200" dirty="0"/>
          </a:p>
          <a:p>
            <a:endParaRPr lang="en-US" sz="1200" dirty="0"/>
          </a:p>
        </p:txBody>
      </p:sp>
      <p:sp>
        <p:nvSpPr>
          <p:cNvPr id="5" name="TextBox 4"/>
          <p:cNvSpPr txBox="1"/>
          <p:nvPr/>
        </p:nvSpPr>
        <p:spPr>
          <a:xfrm>
            <a:off x="307834" y="5410200"/>
            <a:ext cx="4243262" cy="1631216"/>
          </a:xfrm>
          <a:prstGeom prst="rect">
            <a:avLst/>
          </a:prstGeom>
          <a:noFill/>
        </p:spPr>
        <p:txBody>
          <a:bodyPr wrap="square" rtlCol="0">
            <a:spAutoFit/>
          </a:bodyPr>
          <a:lstStyle/>
          <a:p>
            <a:r>
              <a:rPr lang="en-US" u="sng" dirty="0" smtClean="0"/>
              <a:t>Psychiatric </a:t>
            </a:r>
            <a:r>
              <a:rPr lang="en-US" u="sng" dirty="0"/>
              <a:t>History</a:t>
            </a:r>
          </a:p>
          <a:p>
            <a:pPr marL="285750" indent="-285750">
              <a:buFont typeface="Arial" panose="020B0604020202020204" pitchFamily="34" charset="0"/>
              <a:buChar char="•"/>
            </a:pPr>
            <a:r>
              <a:rPr lang="en-US" sz="1100" dirty="0"/>
              <a:t>Suicidal Ideation: passive SI more frequent since birth  H/o SI attempt &gt;6 </a:t>
            </a:r>
            <a:r>
              <a:rPr lang="en-US" sz="1100" dirty="0" err="1"/>
              <a:t>yrs</a:t>
            </a:r>
            <a:r>
              <a:rPr lang="en-US" sz="1100" dirty="0"/>
              <a:t> ago, hospitalized in MI    10/2017- sent </a:t>
            </a:r>
            <a:r>
              <a:rPr lang="en-US" sz="1100" dirty="0" err="1"/>
              <a:t>eCare</a:t>
            </a:r>
            <a:r>
              <a:rPr lang="en-US" sz="1100" dirty="0"/>
              <a:t> message to PCP "I'm going to kill </a:t>
            </a:r>
            <a:r>
              <a:rPr lang="en-US" sz="1100" dirty="0" smtClean="0"/>
              <a:t>myself“</a:t>
            </a:r>
          </a:p>
          <a:p>
            <a:pPr marL="285750" indent="-285750">
              <a:buFont typeface="Arial" panose="020B0604020202020204" pitchFamily="34" charset="0"/>
              <a:buChar char="•"/>
            </a:pPr>
            <a:r>
              <a:rPr lang="en-US" sz="1100" dirty="0" smtClean="0"/>
              <a:t>Suicide Attempts: yes</a:t>
            </a:r>
          </a:p>
          <a:p>
            <a:pPr marL="285750" indent="-285750">
              <a:buFont typeface="Arial" panose="020B0604020202020204" pitchFamily="34" charset="0"/>
              <a:buChar char="•"/>
            </a:pPr>
            <a:r>
              <a:rPr lang="en-US" sz="1100" dirty="0" smtClean="0"/>
              <a:t>Prior Psychiatric Admissions: 6 years ago in Michigan</a:t>
            </a:r>
          </a:p>
          <a:p>
            <a:pPr marL="285750" indent="-285750">
              <a:buFont typeface="Arial" panose="020B0604020202020204" pitchFamily="34" charset="0"/>
              <a:buChar char="•"/>
            </a:pPr>
            <a:r>
              <a:rPr lang="en-US" sz="1100" dirty="0" smtClean="0"/>
              <a:t>Family Psychiatric History: Depression</a:t>
            </a:r>
            <a:endParaRPr lang="en-US" sz="1400" u="sng" dirty="0"/>
          </a:p>
          <a:p>
            <a:pPr>
              <a:spcAft>
                <a:spcPts val="600"/>
              </a:spcAft>
            </a:pPr>
            <a:endParaRPr lang="en-US" sz="1600" u="sng" dirty="0"/>
          </a:p>
        </p:txBody>
      </p:sp>
      <p:sp>
        <p:nvSpPr>
          <p:cNvPr id="6" name="Rectangle 5"/>
          <p:cNvSpPr/>
          <p:nvPr/>
        </p:nvSpPr>
        <p:spPr>
          <a:xfrm>
            <a:off x="5638800" y="4510810"/>
            <a:ext cx="3086100" cy="1800493"/>
          </a:xfrm>
          <a:prstGeom prst="rect">
            <a:avLst/>
          </a:prstGeom>
        </p:spPr>
        <p:txBody>
          <a:bodyPr wrap="square">
            <a:spAutoFit/>
          </a:bodyPr>
          <a:lstStyle/>
          <a:p>
            <a:pPr>
              <a:spcAft>
                <a:spcPts val="600"/>
              </a:spcAft>
            </a:pPr>
            <a:r>
              <a:rPr lang="en-US" u="sng" dirty="0"/>
              <a:t>Substance Use</a:t>
            </a:r>
          </a:p>
          <a:p>
            <a:pPr marL="285750" indent="-285750">
              <a:buFont typeface="Arial" panose="020B0604020202020204" pitchFamily="34" charset="0"/>
              <a:buChar char="•"/>
            </a:pPr>
            <a:r>
              <a:rPr lang="en-US" sz="1100" dirty="0"/>
              <a:t>Alcohol: Last used 1/29/2019; Less than monthly / Patient initially denies </a:t>
            </a:r>
            <a:r>
              <a:rPr lang="en-US" sz="1100" dirty="0" err="1"/>
              <a:t>Etoh</a:t>
            </a:r>
            <a:r>
              <a:rPr lang="en-US" sz="1100" dirty="0"/>
              <a:t> use, endorses "Pt reports one episode of ETOH use with 3 drinks per week with friends." to BHIP counselor after </a:t>
            </a:r>
            <a:r>
              <a:rPr lang="en-US" sz="1100" dirty="0" err="1"/>
              <a:t>Utox</a:t>
            </a:r>
            <a:r>
              <a:rPr lang="en-US" sz="1100" dirty="0"/>
              <a:t> obtained in setting of ongoing Adderall use</a:t>
            </a:r>
          </a:p>
          <a:p>
            <a:pPr marL="285750" indent="-285750">
              <a:buFont typeface="Arial" panose="020B0604020202020204" pitchFamily="34" charset="0"/>
              <a:buChar char="•"/>
            </a:pPr>
            <a:r>
              <a:rPr lang="en-US" sz="1100" dirty="0"/>
              <a:t>Stimulants: last used 1/29/2018</a:t>
            </a:r>
          </a:p>
          <a:p>
            <a:pPr marL="285750" indent="-285750">
              <a:buFont typeface="Arial" panose="020B0604020202020204" pitchFamily="34" charset="0"/>
              <a:buChar char="•"/>
            </a:pPr>
            <a:r>
              <a:rPr lang="en-US" sz="1100" dirty="0"/>
              <a:t>History of DUI: Unknown</a:t>
            </a:r>
          </a:p>
        </p:txBody>
      </p:sp>
    </p:spTree>
    <p:custDataLst>
      <p:tags r:id="rId1"/>
    </p:custDataLst>
    <p:extLst>
      <p:ext uri="{BB962C8B-B14F-4D97-AF65-F5344CB8AC3E}">
        <p14:creationId xmlns:p14="http://schemas.microsoft.com/office/powerpoint/2010/main" val="254405555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22238"/>
            <a:ext cx="8229600" cy="258762"/>
          </a:xfrm>
        </p:spPr>
        <p:txBody>
          <a:bodyPr>
            <a:normAutofit fontScale="90000"/>
          </a:bodyPr>
          <a:lstStyle/>
          <a:p>
            <a:r>
              <a:rPr lang="en-US" sz="1800" dirty="0"/>
              <a:t>Case Presentation - </a:t>
            </a:r>
            <a:r>
              <a:rPr lang="en-US" sz="1800" dirty="0" smtClean="0"/>
              <a:t>#2</a:t>
            </a:r>
            <a:endParaRPr lang="en-US" sz="1800" dirty="0"/>
          </a:p>
        </p:txBody>
      </p:sp>
      <p:sp>
        <p:nvSpPr>
          <p:cNvPr id="3" name="Content Placeholder 2"/>
          <p:cNvSpPr>
            <a:spLocks noGrp="1"/>
          </p:cNvSpPr>
          <p:nvPr>
            <p:ph idx="1"/>
          </p:nvPr>
        </p:nvSpPr>
        <p:spPr>
          <a:xfrm>
            <a:off x="0" y="457200"/>
            <a:ext cx="4800600" cy="2438399"/>
          </a:xfrm>
        </p:spPr>
        <p:txBody>
          <a:bodyPr>
            <a:noAutofit/>
          </a:bodyPr>
          <a:lstStyle/>
          <a:p>
            <a:r>
              <a:rPr lang="en-US" sz="1600" dirty="0"/>
              <a:t>Patient Information:</a:t>
            </a:r>
            <a:endParaRPr lang="en-US" sz="1400" dirty="0"/>
          </a:p>
          <a:p>
            <a:pPr lvl="1"/>
            <a:r>
              <a:rPr lang="en-US" sz="1200" dirty="0" smtClean="0"/>
              <a:t>Single female, stable housing, unemployed</a:t>
            </a:r>
          </a:p>
          <a:p>
            <a:pPr lvl="1"/>
            <a:r>
              <a:rPr lang="en-US" sz="1200" dirty="0" smtClean="0"/>
              <a:t>PTSD  </a:t>
            </a:r>
            <a:r>
              <a:rPr lang="en-US" sz="1200" dirty="0"/>
              <a:t>Persistent Depressive Disorder, with current MDE  </a:t>
            </a:r>
            <a:r>
              <a:rPr lang="en-US" sz="1200" dirty="0" err="1"/>
              <a:t>Unspecificed</a:t>
            </a:r>
            <a:r>
              <a:rPr lang="en-US" sz="1200" dirty="0"/>
              <a:t> Dissociative disorder</a:t>
            </a:r>
          </a:p>
          <a:p>
            <a:pPr lvl="1"/>
            <a:r>
              <a:rPr lang="en-US" sz="1200" dirty="0" smtClean="0"/>
              <a:t>Unable </a:t>
            </a:r>
            <a:r>
              <a:rPr lang="en-US" sz="1200" dirty="0"/>
              <a:t>to gather much history due to discussion focusing on our willingness to prescribe benzos </a:t>
            </a:r>
            <a:r>
              <a:rPr lang="en-US" sz="1200" dirty="0" err="1"/>
              <a:t>indefinately</a:t>
            </a:r>
            <a:r>
              <a:rPr lang="en-US" sz="1200" dirty="0"/>
              <a:t>.</a:t>
            </a:r>
          </a:p>
          <a:p>
            <a:pPr lvl="1"/>
            <a:endParaRPr lang="en-US" sz="1200" dirty="0"/>
          </a:p>
          <a:p>
            <a:r>
              <a:rPr lang="en-US" sz="1600" dirty="0" smtClean="0"/>
              <a:t>Clinical Questions:</a:t>
            </a:r>
          </a:p>
          <a:p>
            <a:pPr lvl="1"/>
            <a:r>
              <a:rPr lang="en-US" sz="1200" dirty="0"/>
              <a:t>Did we do the right thing?  What could we have done better?    Tele-psych patient with horrible PTSD in Colville requesting to stay on scheduled lorazepam and </a:t>
            </a:r>
            <a:r>
              <a:rPr lang="en-US" sz="1200" dirty="0" err="1"/>
              <a:t>temazepam</a:t>
            </a:r>
            <a:r>
              <a:rPr lang="en-US" sz="1200" dirty="0"/>
              <a:t> in addition to opiates.  PCP refusing to prescribe benzos any longer.  Patient doesn't believe that any other treatment works-not open to other modalities for PTSD treatment. </a:t>
            </a:r>
            <a:r>
              <a:rPr lang="en-US" sz="1200" dirty="0" smtClean="0"/>
              <a:t>She </a:t>
            </a:r>
            <a:r>
              <a:rPr lang="en-US" sz="1200" dirty="0"/>
              <a:t>reports that benzos keep her from killing herself. </a:t>
            </a:r>
            <a:r>
              <a:rPr lang="en-US" sz="1200" dirty="0" smtClean="0"/>
              <a:t>We </a:t>
            </a:r>
            <a:r>
              <a:rPr lang="en-US" sz="1200" dirty="0"/>
              <a:t>spent the whole appointment discussing the disparity in our agendas:  She wants to stay and increase benzos v. we want to start tapering and focusing on other strategies. </a:t>
            </a:r>
            <a:r>
              <a:rPr lang="en-US" sz="1200" dirty="0" smtClean="0"/>
              <a:t>Ultimately</a:t>
            </a:r>
            <a:r>
              <a:rPr lang="en-US" sz="1200" dirty="0"/>
              <a:t>, we told her that if she chooses to work with us we will be VERY gradually lowering her doses while focusing on other ways to treat her symptoms.  She decided to try to find another prescriber who feels comfortable continuing current meds indefinitely, but rescheduled with us in case she can't find someone to take over</a:t>
            </a:r>
            <a:endParaRPr lang="en-US" sz="1200" dirty="0" smtClean="0"/>
          </a:p>
        </p:txBody>
      </p:sp>
      <p:sp>
        <p:nvSpPr>
          <p:cNvPr id="4" name="TextBox 3"/>
          <p:cNvSpPr txBox="1"/>
          <p:nvPr/>
        </p:nvSpPr>
        <p:spPr>
          <a:xfrm>
            <a:off x="5562600" y="152400"/>
            <a:ext cx="3429000" cy="3616375"/>
          </a:xfrm>
          <a:prstGeom prst="rect">
            <a:avLst/>
          </a:prstGeom>
          <a:noFill/>
        </p:spPr>
        <p:txBody>
          <a:bodyPr wrap="square" rtlCol="0">
            <a:spAutoFit/>
          </a:bodyPr>
          <a:lstStyle/>
          <a:p>
            <a:r>
              <a:rPr lang="en-US" u="sng" dirty="0"/>
              <a:t>PMH</a:t>
            </a:r>
          </a:p>
          <a:p>
            <a:pPr marL="285750" indent="-173736">
              <a:buFont typeface="Arial" panose="020B0604020202020204" pitchFamily="34" charset="0"/>
              <a:buChar char="•"/>
            </a:pPr>
            <a:r>
              <a:rPr lang="en-US" sz="1200" dirty="0" smtClean="0"/>
              <a:t>Hypothyroid</a:t>
            </a:r>
          </a:p>
          <a:p>
            <a:pPr marL="285750" indent="-173736">
              <a:buFont typeface="Arial" panose="020B0604020202020204" pitchFamily="34" charset="0"/>
              <a:buChar char="•"/>
            </a:pPr>
            <a:endParaRPr lang="en-US" sz="1400" u="sng" dirty="0"/>
          </a:p>
          <a:p>
            <a:r>
              <a:rPr lang="en-US" u="sng" dirty="0"/>
              <a:t>Current Meds</a:t>
            </a:r>
            <a:r>
              <a:rPr lang="en-US" sz="1200" u="sng" dirty="0"/>
              <a:t> </a:t>
            </a:r>
          </a:p>
          <a:p>
            <a:pPr marL="171450" indent="-171450">
              <a:buFont typeface="Arial" panose="020B0604020202020204" pitchFamily="34" charset="0"/>
              <a:buChar char="•"/>
            </a:pPr>
            <a:r>
              <a:rPr lang="en-US" sz="1100" dirty="0" err="1"/>
              <a:t>Abilify</a:t>
            </a:r>
            <a:r>
              <a:rPr lang="en-US" sz="1100" dirty="0"/>
              <a:t> 15 mg QAM  </a:t>
            </a:r>
          </a:p>
          <a:p>
            <a:pPr marL="171450" indent="-171450">
              <a:buFont typeface="Arial" panose="020B0604020202020204" pitchFamily="34" charset="0"/>
              <a:buChar char="•"/>
            </a:pPr>
            <a:r>
              <a:rPr lang="en-US" sz="1100" dirty="0"/>
              <a:t>sertraline 200 mg QD  </a:t>
            </a:r>
          </a:p>
          <a:p>
            <a:pPr marL="171450" indent="-171450">
              <a:buFont typeface="Arial" panose="020B0604020202020204" pitchFamily="34" charset="0"/>
              <a:buChar char="•"/>
            </a:pPr>
            <a:r>
              <a:rPr lang="en-US" sz="1100" dirty="0"/>
              <a:t>lorazepam 0.5 mg QID </a:t>
            </a:r>
            <a:r>
              <a:rPr lang="en-US" sz="1100" dirty="0" err="1"/>
              <a:t>whith</a:t>
            </a:r>
            <a:r>
              <a:rPr lang="en-US" sz="1100" dirty="0"/>
              <a:t> she is taking 1 mg BID  </a:t>
            </a:r>
          </a:p>
          <a:p>
            <a:pPr marL="171450" indent="-171450">
              <a:buFont typeface="Arial" panose="020B0604020202020204" pitchFamily="34" charset="0"/>
              <a:buChar char="•"/>
            </a:pPr>
            <a:r>
              <a:rPr lang="en-US" sz="1100" dirty="0" err="1"/>
              <a:t>temazepam</a:t>
            </a:r>
            <a:r>
              <a:rPr lang="en-US" sz="1100" dirty="0"/>
              <a:t> 30 mg QHS  </a:t>
            </a:r>
          </a:p>
          <a:p>
            <a:pPr marL="171450" indent="-171450">
              <a:buFont typeface="Arial" panose="020B0604020202020204" pitchFamily="34" charset="0"/>
              <a:buChar char="•"/>
            </a:pPr>
            <a:r>
              <a:rPr lang="en-US" sz="1100" dirty="0"/>
              <a:t>prazosin 8 mg -&gt;10 mg QHS  </a:t>
            </a:r>
          </a:p>
          <a:p>
            <a:pPr marL="171450" indent="-171450">
              <a:buFont typeface="Arial" panose="020B0604020202020204" pitchFamily="34" charset="0"/>
              <a:buChar char="•"/>
            </a:pPr>
            <a:r>
              <a:rPr lang="en-US" sz="1100" dirty="0"/>
              <a:t>hydrocodone 5-10 mg q 6 PRN  </a:t>
            </a:r>
          </a:p>
          <a:p>
            <a:pPr marL="171450" indent="-171450">
              <a:buFont typeface="Arial" panose="020B0604020202020204" pitchFamily="34" charset="0"/>
              <a:buChar char="•"/>
            </a:pPr>
            <a:r>
              <a:rPr lang="en-US" sz="1100" dirty="0" err="1"/>
              <a:t>Levothryoid</a:t>
            </a:r>
            <a:endParaRPr lang="en-US" sz="1100" dirty="0"/>
          </a:p>
          <a:p>
            <a:endParaRPr lang="en-US" sz="1200" dirty="0"/>
          </a:p>
          <a:p>
            <a:r>
              <a:rPr lang="en-US" u="sng" dirty="0" smtClean="0"/>
              <a:t>Prior </a:t>
            </a:r>
            <a:r>
              <a:rPr lang="en-US" u="sng" dirty="0"/>
              <a:t>Meds </a:t>
            </a:r>
          </a:p>
          <a:p>
            <a:pPr marL="171450" indent="-171450">
              <a:buFont typeface="Arial" panose="020B0604020202020204" pitchFamily="34" charset="0"/>
              <a:buChar char="•"/>
            </a:pPr>
            <a:r>
              <a:rPr lang="en-US" sz="1200" dirty="0" smtClean="0"/>
              <a:t>Therapy, multiple therapists</a:t>
            </a:r>
          </a:p>
          <a:p>
            <a:pPr marL="171450" indent="-171450">
              <a:buFont typeface="Arial" panose="020B0604020202020204" pitchFamily="34" charset="0"/>
              <a:buChar char="•"/>
            </a:pPr>
            <a:endParaRPr lang="en-US" u="sng" dirty="0"/>
          </a:p>
          <a:p>
            <a:pPr lvl="0"/>
            <a:r>
              <a:rPr lang="en-US" u="sng" dirty="0">
                <a:solidFill>
                  <a:srgbClr val="39275B"/>
                </a:solidFill>
              </a:rPr>
              <a:t>Labs/Rating scales  </a:t>
            </a:r>
            <a:endParaRPr lang="en-US" sz="1200" u="sng" dirty="0"/>
          </a:p>
          <a:p>
            <a:endParaRPr lang="en-US" sz="1200" dirty="0"/>
          </a:p>
        </p:txBody>
      </p:sp>
      <p:sp>
        <p:nvSpPr>
          <p:cNvPr id="5" name="TextBox 4"/>
          <p:cNvSpPr txBox="1"/>
          <p:nvPr/>
        </p:nvSpPr>
        <p:spPr>
          <a:xfrm>
            <a:off x="5562600" y="3824835"/>
            <a:ext cx="3429000" cy="2015936"/>
          </a:xfrm>
          <a:prstGeom prst="rect">
            <a:avLst/>
          </a:prstGeom>
          <a:noFill/>
        </p:spPr>
        <p:txBody>
          <a:bodyPr wrap="square" rtlCol="0">
            <a:spAutoFit/>
          </a:bodyPr>
          <a:lstStyle/>
          <a:p>
            <a:r>
              <a:rPr lang="en-US" u="sng" dirty="0" smtClean="0"/>
              <a:t>Psychiatric </a:t>
            </a:r>
            <a:r>
              <a:rPr lang="en-US" u="sng" dirty="0"/>
              <a:t>History</a:t>
            </a:r>
          </a:p>
          <a:p>
            <a:pPr marL="285750" indent="-285750">
              <a:buFont typeface="Arial" panose="020B0604020202020204" pitchFamily="34" charset="0"/>
              <a:buChar char="•"/>
            </a:pPr>
            <a:r>
              <a:rPr lang="en-US" sz="1200" dirty="0" smtClean="0"/>
              <a:t>Suicidal Ideation: passive</a:t>
            </a:r>
          </a:p>
          <a:p>
            <a:pPr marL="285750" indent="-285750">
              <a:buFont typeface="Arial" panose="020B0604020202020204" pitchFamily="34" charset="0"/>
              <a:buChar char="•"/>
            </a:pPr>
            <a:r>
              <a:rPr lang="en-US" sz="1200" dirty="0" smtClean="0"/>
              <a:t>Suicide Attempts: yes</a:t>
            </a:r>
          </a:p>
          <a:p>
            <a:pPr marL="285750" indent="-285750">
              <a:buFont typeface="Arial" panose="020B0604020202020204" pitchFamily="34" charset="0"/>
              <a:buChar char="•"/>
            </a:pPr>
            <a:r>
              <a:rPr lang="en-US" sz="1200" dirty="0" smtClean="0"/>
              <a:t>Trauma/Abuse History: sexual assault at age 4 </a:t>
            </a:r>
            <a:r>
              <a:rPr lang="en-US" sz="1200" dirty="0" err="1" smtClean="0"/>
              <a:t>yo</a:t>
            </a:r>
            <a:r>
              <a:rPr lang="en-US" sz="1200" dirty="0" smtClean="0"/>
              <a:t> witnessed person being shot</a:t>
            </a:r>
          </a:p>
          <a:p>
            <a:pPr marL="285750" indent="-285750">
              <a:buFont typeface="Arial" panose="020B0604020202020204" pitchFamily="34" charset="0"/>
              <a:buChar char="•"/>
            </a:pPr>
            <a:r>
              <a:rPr lang="en-US" sz="1200" dirty="0" smtClean="0"/>
              <a:t>Prior psychiatric admissions: yes; date unclear</a:t>
            </a:r>
          </a:p>
          <a:p>
            <a:pPr marL="285750" indent="-285750">
              <a:buFont typeface="Arial" panose="020B0604020202020204" pitchFamily="34" charset="0"/>
              <a:buChar char="•"/>
            </a:pPr>
            <a:r>
              <a:rPr lang="en-US" sz="1200" dirty="0" smtClean="0"/>
              <a:t>Family Psychiatric History: yes; unknown</a:t>
            </a:r>
            <a:endParaRPr lang="en-US" sz="1200" dirty="0"/>
          </a:p>
          <a:p>
            <a:pPr marL="285750" indent="-285750">
              <a:spcAft>
                <a:spcPts val="600"/>
              </a:spcAft>
              <a:buFont typeface="Arial" panose="020B0604020202020204" pitchFamily="34" charset="0"/>
              <a:buChar char="•"/>
            </a:pPr>
            <a:endParaRPr lang="en-US" sz="1400" u="sng" dirty="0"/>
          </a:p>
          <a:p>
            <a:pPr>
              <a:spcAft>
                <a:spcPts val="600"/>
              </a:spcAft>
            </a:pPr>
            <a:endParaRPr lang="en-US" sz="1600" u="sng" dirty="0"/>
          </a:p>
        </p:txBody>
      </p:sp>
      <p:sp>
        <p:nvSpPr>
          <p:cNvPr id="7" name="Rectangle 6"/>
          <p:cNvSpPr/>
          <p:nvPr/>
        </p:nvSpPr>
        <p:spPr>
          <a:xfrm>
            <a:off x="5562600" y="5486400"/>
            <a:ext cx="3429000" cy="815608"/>
          </a:xfrm>
          <a:prstGeom prst="rect">
            <a:avLst/>
          </a:prstGeom>
        </p:spPr>
        <p:txBody>
          <a:bodyPr wrap="square">
            <a:spAutoFit/>
          </a:bodyPr>
          <a:lstStyle/>
          <a:p>
            <a:pPr>
              <a:spcAft>
                <a:spcPts val="600"/>
              </a:spcAft>
            </a:pPr>
            <a:r>
              <a:rPr lang="en-US" u="sng" dirty="0"/>
              <a:t>Substance Use</a:t>
            </a:r>
          </a:p>
          <a:p>
            <a:pPr marL="285750" indent="-285750">
              <a:buFont typeface="Arial" panose="020B0604020202020204" pitchFamily="34" charset="0"/>
              <a:buChar char="•"/>
            </a:pPr>
            <a:r>
              <a:rPr lang="en-US" sz="1200" dirty="0"/>
              <a:t>Opiates: yes</a:t>
            </a:r>
          </a:p>
          <a:p>
            <a:pPr marL="285750" indent="-285750">
              <a:buFont typeface="Arial" panose="020B0604020202020204" pitchFamily="34" charset="0"/>
              <a:buChar char="•"/>
            </a:pPr>
            <a:r>
              <a:rPr lang="en-US" sz="1200" dirty="0"/>
              <a:t>Benzodiazepines: 1 mg BID</a:t>
            </a:r>
          </a:p>
        </p:txBody>
      </p:sp>
    </p:spTree>
    <p:extLst>
      <p:ext uri="{BB962C8B-B14F-4D97-AF65-F5344CB8AC3E}">
        <p14:creationId xmlns:p14="http://schemas.microsoft.com/office/powerpoint/2010/main" val="583282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Speaker disclosures</a:t>
            </a:r>
          </a:p>
        </p:txBody>
      </p:sp>
      <p:sp>
        <p:nvSpPr>
          <p:cNvPr id="3" name="Content Placeholder 2"/>
          <p:cNvSpPr>
            <a:spLocks noGrp="1"/>
          </p:cNvSpPr>
          <p:nvPr>
            <p:ph idx="1"/>
          </p:nvPr>
        </p:nvSpPr>
        <p:spPr/>
        <p:txBody>
          <a:bodyPr/>
          <a:lstStyle/>
          <a:p>
            <a:pPr>
              <a:buFont typeface="Wingdings" panose="05000000000000000000" pitchFamily="2" charset="2"/>
              <a:buChar char="ü"/>
            </a:pPr>
            <a:r>
              <a:rPr lang="en-US" smtClean="0"/>
              <a:t> None</a:t>
            </a:r>
            <a:endParaRPr lang="en-US" dirty="0"/>
          </a:p>
          <a:p>
            <a:pPr marL="0" indent="0">
              <a:buNone/>
            </a:pPr>
            <a:endParaRPr lang="en-US" dirty="0"/>
          </a:p>
        </p:txBody>
      </p:sp>
    </p:spTree>
    <p:extLst>
      <p:ext uri="{BB962C8B-B14F-4D97-AF65-F5344CB8AC3E}">
        <p14:creationId xmlns:p14="http://schemas.microsoft.com/office/powerpoint/2010/main" val="25928839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objectives</a:t>
            </a:r>
            <a:endParaRPr lang="en-US" dirty="0"/>
          </a:p>
        </p:txBody>
      </p:sp>
      <p:sp>
        <p:nvSpPr>
          <p:cNvPr id="3" name="Content Placeholder 2"/>
          <p:cNvSpPr>
            <a:spLocks noGrp="1"/>
          </p:cNvSpPr>
          <p:nvPr>
            <p:ph idx="1"/>
          </p:nvPr>
        </p:nvSpPr>
        <p:spPr>
          <a:xfrm>
            <a:off x="457200" y="1295400"/>
            <a:ext cx="8229600" cy="4525963"/>
          </a:xfrm>
        </p:spPr>
        <p:txBody>
          <a:bodyPr>
            <a:normAutofit fontScale="70000" lnSpcReduction="20000"/>
          </a:bodyPr>
          <a:lstStyle/>
          <a:p>
            <a:pPr marL="514350" indent="-514350">
              <a:buAutoNum type="arabicPeriod"/>
            </a:pPr>
            <a:r>
              <a:rPr lang="en-US" dirty="0" smtClean="0"/>
              <a:t>Focus </a:t>
            </a:r>
            <a:r>
              <a:rPr lang="en-US" dirty="0"/>
              <a:t>on the small steps required for </a:t>
            </a:r>
            <a:r>
              <a:rPr lang="en-US" dirty="0" smtClean="0"/>
              <a:t>patients to </a:t>
            </a:r>
            <a:r>
              <a:rPr lang="en-US" dirty="0"/>
              <a:t>improve their skills in self management</a:t>
            </a:r>
            <a:r>
              <a:rPr lang="en-US" dirty="0" smtClean="0"/>
              <a:t>.</a:t>
            </a:r>
          </a:p>
          <a:p>
            <a:pPr marL="0" indent="0">
              <a:buNone/>
            </a:pPr>
            <a:endParaRPr lang="en-US" dirty="0" smtClean="0"/>
          </a:p>
          <a:p>
            <a:pPr marL="0" indent="0">
              <a:buNone/>
            </a:pPr>
            <a:r>
              <a:rPr lang="en-US" dirty="0" smtClean="0"/>
              <a:t>2. Incremental </a:t>
            </a:r>
            <a:r>
              <a:rPr lang="en-US" dirty="0"/>
              <a:t>successes can lead to more </a:t>
            </a:r>
            <a:r>
              <a:rPr lang="en-US" dirty="0" smtClean="0"/>
              <a:t>generalized</a:t>
            </a:r>
          </a:p>
          <a:p>
            <a:pPr marL="0" indent="0">
              <a:buNone/>
            </a:pPr>
            <a:r>
              <a:rPr lang="en-US" dirty="0" smtClean="0"/>
              <a:t>successes </a:t>
            </a:r>
            <a:r>
              <a:rPr lang="en-US" dirty="0"/>
              <a:t>in monitoring one's blood pressure, modifying behaviors including substance abuse, exercise, diet and stress management</a:t>
            </a:r>
            <a:r>
              <a:rPr lang="en-US" dirty="0" smtClean="0"/>
              <a:t>.</a:t>
            </a:r>
          </a:p>
          <a:p>
            <a:pPr marL="0" indent="0">
              <a:buNone/>
            </a:pPr>
            <a:endParaRPr lang="en-US" dirty="0"/>
          </a:p>
          <a:p>
            <a:pPr marL="0" indent="0">
              <a:buNone/>
            </a:pPr>
            <a:r>
              <a:rPr lang="en-US" dirty="0"/>
              <a:t>3</a:t>
            </a:r>
            <a:r>
              <a:rPr lang="en-US" dirty="0" smtClean="0"/>
              <a:t>. </a:t>
            </a:r>
            <a:r>
              <a:rPr lang="en-US" dirty="0" smtClean="0"/>
              <a:t>Multimodal </a:t>
            </a:r>
            <a:r>
              <a:rPr lang="en-US" dirty="0"/>
              <a:t>approaches which include </a:t>
            </a:r>
            <a:r>
              <a:rPr lang="en-US" dirty="0" smtClean="0"/>
              <a:t>medication,</a:t>
            </a:r>
          </a:p>
          <a:p>
            <a:pPr marL="0" indent="0">
              <a:buNone/>
            </a:pPr>
            <a:r>
              <a:rPr lang="en-US" dirty="0" smtClean="0"/>
              <a:t>exercise</a:t>
            </a:r>
            <a:r>
              <a:rPr lang="en-US" dirty="0"/>
              <a:t>, diet, weight loss  and management of stress </a:t>
            </a:r>
            <a:r>
              <a:rPr lang="en-US" dirty="0" smtClean="0"/>
              <a:t>can </a:t>
            </a:r>
            <a:r>
              <a:rPr lang="en-US" dirty="0"/>
              <a:t>result in improved systolic and </a:t>
            </a:r>
            <a:r>
              <a:rPr lang="en-US" dirty="0" smtClean="0"/>
              <a:t>diastolic hypertension.</a:t>
            </a:r>
          </a:p>
          <a:p>
            <a:pPr marL="0" indent="0">
              <a:buNone/>
            </a:pPr>
            <a:endParaRPr lang="en-US" dirty="0"/>
          </a:p>
          <a:p>
            <a:pPr marL="0" indent="0">
              <a:buNone/>
            </a:pPr>
            <a:r>
              <a:rPr lang="en-US" dirty="0"/>
              <a:t>4</a:t>
            </a:r>
            <a:r>
              <a:rPr lang="en-US" smtClean="0"/>
              <a:t>. </a:t>
            </a:r>
            <a:r>
              <a:rPr lang="en-US" dirty="0" smtClean="0"/>
              <a:t>These </a:t>
            </a:r>
            <a:r>
              <a:rPr lang="en-US" dirty="0"/>
              <a:t>multimodal approaches work in the primary clinic environment, skilled nursing facilities and other residential environments such as assisted living and group homes. </a:t>
            </a:r>
          </a:p>
          <a:p>
            <a:pPr marL="514350" indent="-514350">
              <a:buAutoNum type="arabicPeriod"/>
            </a:pPr>
            <a:endParaRPr lang="en-US" dirty="0" smtClean="0"/>
          </a:p>
        </p:txBody>
      </p:sp>
    </p:spTree>
    <p:extLst>
      <p:ext uri="{BB962C8B-B14F-4D97-AF65-F5344CB8AC3E}">
        <p14:creationId xmlns:p14="http://schemas.microsoft.com/office/powerpoint/2010/main" val="18377935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F64315F-CD4C-4002-8767-3E2C717064EE}"/>
              </a:ext>
            </a:extLst>
          </p:cNvPr>
          <p:cNvSpPr>
            <a:spLocks noGrp="1"/>
          </p:cNvSpPr>
          <p:nvPr>
            <p:ph type="title"/>
          </p:nvPr>
        </p:nvSpPr>
        <p:spPr/>
        <p:txBody>
          <a:bodyPr>
            <a:normAutofit fontScale="90000"/>
          </a:bodyPr>
          <a:lstStyle/>
          <a:p>
            <a:r>
              <a:rPr lang="en-US" dirty="0"/>
              <a:t>BEHAVIORS AFFECTING BLOOD PRESSURE CONTROL</a:t>
            </a:r>
          </a:p>
        </p:txBody>
      </p:sp>
      <p:sp>
        <p:nvSpPr>
          <p:cNvPr id="3" name="Subtitle 2">
            <a:extLst>
              <a:ext uri="{FF2B5EF4-FFF2-40B4-BE49-F238E27FC236}">
                <a16:creationId xmlns="" xmlns:a16="http://schemas.microsoft.com/office/drawing/2014/main" id="{00B741F9-63C0-4AE1-9407-E49CC1A9F303}"/>
              </a:ext>
            </a:extLst>
          </p:cNvPr>
          <p:cNvSpPr>
            <a:spLocks noGrp="1"/>
          </p:cNvSpPr>
          <p:nvPr>
            <p:ph idx="1"/>
          </p:nvPr>
        </p:nvSpPr>
        <p:spPr/>
        <p:txBody>
          <a:bodyPr>
            <a:normAutofit/>
          </a:bodyPr>
          <a:lstStyle/>
          <a:p>
            <a:r>
              <a:rPr lang="en-US" dirty="0"/>
              <a:t>Getting blood pressure checked and acting on the findings.</a:t>
            </a:r>
          </a:p>
          <a:p>
            <a:r>
              <a:rPr lang="en-US" dirty="0"/>
              <a:t> Smoking cessation with  medication and nutrition</a:t>
            </a:r>
          </a:p>
          <a:p>
            <a:r>
              <a:rPr lang="en-US" dirty="0"/>
              <a:t> Controlling weight with portion control and nutrition</a:t>
            </a:r>
          </a:p>
          <a:p>
            <a:r>
              <a:rPr lang="en-US" dirty="0"/>
              <a:t>Managing stress with exercise, medication and nutrition</a:t>
            </a:r>
          </a:p>
          <a:p>
            <a:endParaRPr lang="en-US" dirty="0"/>
          </a:p>
          <a:p>
            <a:endParaRPr lang="en-US" dirty="0"/>
          </a:p>
          <a:p>
            <a:endParaRPr lang="en-US" dirty="0"/>
          </a:p>
          <a:p>
            <a:pPr marL="457200" indent="-457200">
              <a:buAutoNum type="arabicPeriod"/>
            </a:pPr>
            <a:endParaRPr lang="en-US" dirty="0"/>
          </a:p>
          <a:p>
            <a:pPr marL="457200" indent="-457200">
              <a:buAutoNum type="arabicPeriod"/>
            </a:pPr>
            <a:endParaRPr lang="en-US" dirty="0"/>
          </a:p>
          <a:p>
            <a:pPr marL="457200" indent="-457200">
              <a:buAutoNum type="arabicPeriod"/>
            </a:pPr>
            <a:endParaRPr lang="en-US" dirty="0"/>
          </a:p>
          <a:p>
            <a:pPr marL="457200" indent="-457200">
              <a:buAutoNum type="arabicPeriod"/>
            </a:pPr>
            <a:endParaRPr lang="en-US" dirty="0"/>
          </a:p>
          <a:p>
            <a:pPr marL="457200" indent="-457200">
              <a:buAutoNum type="arabicPeriod"/>
            </a:pPr>
            <a:endParaRPr lang="en-US" dirty="0"/>
          </a:p>
          <a:p>
            <a:pPr marL="457200" indent="-457200">
              <a:buAutoNum type="arabicPeriod"/>
            </a:pPr>
            <a:endParaRPr lang="en-US" dirty="0"/>
          </a:p>
          <a:p>
            <a:pPr marL="457200" indent="-457200">
              <a:buAutoNum type="arabicPeriod"/>
            </a:pPr>
            <a:endParaRPr lang="en-US" dirty="0"/>
          </a:p>
          <a:p>
            <a:pPr marL="457200" indent="-457200">
              <a:buAutoNum type="arabicPeriod"/>
            </a:pPr>
            <a:endParaRPr lang="en-US" dirty="0"/>
          </a:p>
          <a:p>
            <a:pPr marL="457200" indent="-457200">
              <a:buAutoNum type="arabicPeriod"/>
            </a:pPr>
            <a:endParaRPr lang="en-US" dirty="0"/>
          </a:p>
          <a:p>
            <a:endParaRPr lang="en-US" dirty="0"/>
          </a:p>
        </p:txBody>
      </p:sp>
    </p:spTree>
    <p:extLst>
      <p:ext uri="{BB962C8B-B14F-4D97-AF65-F5344CB8AC3E}">
        <p14:creationId xmlns:p14="http://schemas.microsoft.com/office/powerpoint/2010/main" val="19581869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65CFD90-2507-4658-BC02-0BC55238764E}"/>
              </a:ext>
            </a:extLst>
          </p:cNvPr>
          <p:cNvSpPr>
            <a:spLocks noGrp="1"/>
          </p:cNvSpPr>
          <p:nvPr>
            <p:ph type="title"/>
          </p:nvPr>
        </p:nvSpPr>
        <p:spPr/>
        <p:txBody>
          <a:bodyPr>
            <a:normAutofit fontScale="90000"/>
          </a:bodyPr>
          <a:lstStyle/>
          <a:p>
            <a:r>
              <a:rPr lang="en-US" dirty="0"/>
              <a:t>Getting blood pressure checked and acting on findings</a:t>
            </a:r>
          </a:p>
        </p:txBody>
      </p:sp>
      <p:sp>
        <p:nvSpPr>
          <p:cNvPr id="3" name="Subtitle 2">
            <a:extLst>
              <a:ext uri="{FF2B5EF4-FFF2-40B4-BE49-F238E27FC236}">
                <a16:creationId xmlns="" xmlns:a16="http://schemas.microsoft.com/office/drawing/2014/main" id="{C9675DB4-882C-445C-A883-19C2510FE9EF}"/>
              </a:ext>
            </a:extLst>
          </p:cNvPr>
          <p:cNvSpPr>
            <a:spLocks noGrp="1"/>
          </p:cNvSpPr>
          <p:nvPr>
            <p:ph idx="1"/>
          </p:nvPr>
        </p:nvSpPr>
        <p:spPr/>
        <p:txBody>
          <a:bodyPr>
            <a:normAutofit/>
          </a:bodyPr>
          <a:lstStyle/>
          <a:p>
            <a:r>
              <a:rPr lang="en-US" dirty="0"/>
              <a:t>Must have access to primary care for interpretation of blood pressure findings and differentiation of blood pressure problem.</a:t>
            </a:r>
          </a:p>
          <a:p>
            <a:r>
              <a:rPr lang="en-US" dirty="0"/>
              <a:t>High blood pressure is a leading cause of heart attack, stroke, heart failure and kidney failure and kills over 7 million people in the US yearly.</a:t>
            </a:r>
          </a:p>
        </p:txBody>
      </p:sp>
    </p:spTree>
    <p:extLst>
      <p:ext uri="{BB962C8B-B14F-4D97-AF65-F5344CB8AC3E}">
        <p14:creationId xmlns:p14="http://schemas.microsoft.com/office/powerpoint/2010/main" val="184344565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CE3AF89-02A7-4F18-BA03-D7CA5CC4ED78}"/>
              </a:ext>
            </a:extLst>
          </p:cNvPr>
          <p:cNvSpPr>
            <a:spLocks noGrp="1"/>
          </p:cNvSpPr>
          <p:nvPr>
            <p:ph type="title"/>
          </p:nvPr>
        </p:nvSpPr>
        <p:spPr/>
        <p:txBody>
          <a:bodyPr>
            <a:normAutofit fontScale="90000"/>
          </a:bodyPr>
          <a:lstStyle/>
          <a:p>
            <a:r>
              <a:rPr lang="en-US" dirty="0"/>
              <a:t>SMOKING CESSATION WITH MEDICATION AND NUTRITION</a:t>
            </a:r>
          </a:p>
        </p:txBody>
      </p:sp>
      <p:sp>
        <p:nvSpPr>
          <p:cNvPr id="3" name="Subtitle 2">
            <a:extLst>
              <a:ext uri="{FF2B5EF4-FFF2-40B4-BE49-F238E27FC236}">
                <a16:creationId xmlns="" xmlns:a16="http://schemas.microsoft.com/office/drawing/2014/main" id="{F6B67FEB-F5B6-41C8-AE28-41C63223FC00}"/>
              </a:ext>
            </a:extLst>
          </p:cNvPr>
          <p:cNvSpPr>
            <a:spLocks noGrp="1"/>
          </p:cNvSpPr>
          <p:nvPr>
            <p:ph idx="1"/>
          </p:nvPr>
        </p:nvSpPr>
        <p:spPr/>
        <p:txBody>
          <a:bodyPr>
            <a:normAutofit/>
          </a:bodyPr>
          <a:lstStyle/>
          <a:p>
            <a:r>
              <a:rPr lang="en-US" dirty="0"/>
              <a:t>Motivational interviewing and problem solving therapy with each patient is necessary to commence smoking cessation.</a:t>
            </a:r>
          </a:p>
          <a:p>
            <a:r>
              <a:rPr lang="en-US" dirty="0"/>
              <a:t>Selection of medications such as NRT, Bupropion or Varenicline.</a:t>
            </a:r>
          </a:p>
          <a:p>
            <a:r>
              <a:rPr lang="en-US" dirty="0"/>
              <a:t>Commencement of nutritional options such as sunflower seed foods.</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30339446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691977B-5346-4839-819A-74CEC9D68D45}"/>
              </a:ext>
            </a:extLst>
          </p:cNvPr>
          <p:cNvSpPr>
            <a:spLocks noGrp="1"/>
          </p:cNvSpPr>
          <p:nvPr>
            <p:ph type="title"/>
          </p:nvPr>
        </p:nvSpPr>
        <p:spPr/>
        <p:txBody>
          <a:bodyPr>
            <a:normAutofit fontScale="90000"/>
          </a:bodyPr>
          <a:lstStyle/>
          <a:p>
            <a:r>
              <a:rPr lang="en-US" dirty="0"/>
              <a:t>CONTROLLING WEIGHT WITH PORTION    CONTROL AND PROPER NUTRITION</a:t>
            </a:r>
          </a:p>
        </p:txBody>
      </p:sp>
      <p:sp>
        <p:nvSpPr>
          <p:cNvPr id="3" name="Content Placeholder 2">
            <a:extLst>
              <a:ext uri="{FF2B5EF4-FFF2-40B4-BE49-F238E27FC236}">
                <a16:creationId xmlns="" xmlns:a16="http://schemas.microsoft.com/office/drawing/2014/main" id="{8EDC8959-530A-44B9-95B1-D74F33B0D842}"/>
              </a:ext>
            </a:extLst>
          </p:cNvPr>
          <p:cNvSpPr>
            <a:spLocks noGrp="1"/>
          </p:cNvSpPr>
          <p:nvPr>
            <p:ph idx="1"/>
          </p:nvPr>
        </p:nvSpPr>
        <p:spPr/>
        <p:txBody>
          <a:bodyPr>
            <a:normAutofit fontScale="85000" lnSpcReduction="10000"/>
          </a:bodyPr>
          <a:lstStyle/>
          <a:p>
            <a:r>
              <a:rPr lang="en-US" dirty="0"/>
              <a:t>Controlling weight requires portion control, smaller meals more frequently with more water consumption.</a:t>
            </a:r>
          </a:p>
          <a:p>
            <a:r>
              <a:rPr lang="en-US" dirty="0"/>
              <a:t>Proper nutrition requires avoidance of excess Sodium and sugar.</a:t>
            </a:r>
          </a:p>
          <a:p>
            <a:r>
              <a:rPr lang="en-US" dirty="0"/>
              <a:t>Sharing information with each patient  about their weight and body mass index needs to be discussed in the context of their lipid profile and complete metabolic panel with thyroid function. </a:t>
            </a:r>
          </a:p>
          <a:p>
            <a:r>
              <a:rPr lang="en-US" dirty="0"/>
              <a:t>Selection of proper behavioral interventions depends on knowing about the physiologic uniqueness of the patient. </a:t>
            </a:r>
          </a:p>
        </p:txBody>
      </p:sp>
    </p:spTree>
    <p:extLst>
      <p:ext uri="{BB962C8B-B14F-4D97-AF65-F5344CB8AC3E}">
        <p14:creationId xmlns:p14="http://schemas.microsoft.com/office/powerpoint/2010/main" val="333285332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UW PACC slide template_2019">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UW PACC slide template_2019</Template>
  <TotalTime>122</TotalTime>
  <Words>4326</Words>
  <Application>Microsoft Office PowerPoint</Application>
  <PresentationFormat>On-screen Show (4:3)</PresentationFormat>
  <Paragraphs>579</Paragraphs>
  <Slides>36</Slides>
  <Notes>8</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UW PACC slide template_2019</vt:lpstr>
      <vt:lpstr>Welcome!</vt:lpstr>
      <vt:lpstr>Behavioral Health in Cardiac Problems</vt:lpstr>
      <vt:lpstr>General disclosures</vt:lpstr>
      <vt:lpstr>Speaker disclosures</vt:lpstr>
      <vt:lpstr>objectives</vt:lpstr>
      <vt:lpstr>BEHAVIORS AFFECTING BLOOD PRESSURE CONTROL</vt:lpstr>
      <vt:lpstr>Getting blood pressure checked and acting on findings</vt:lpstr>
      <vt:lpstr>SMOKING CESSATION WITH MEDICATION AND NUTRITION</vt:lpstr>
      <vt:lpstr>CONTROLLING WEIGHT WITH PORTION    CONTROL AND PROPER NUTRITION</vt:lpstr>
      <vt:lpstr>MANAGING STRESS WITH EXERCISE, MEDICATION AND NUTRITION</vt:lpstr>
      <vt:lpstr>QUALITY IMPROVEMENT MONITORING of HYPERTENSION MANAGEMENT  ( Target 80%)</vt:lpstr>
      <vt:lpstr>QUALITY IMPROVEMENT MONITORING of SMOKING CESSATION     ( Target 90%) </vt:lpstr>
      <vt:lpstr>Local QI Data on blood pressure control</vt:lpstr>
      <vt:lpstr>Local QI Smoking cessation data</vt:lpstr>
      <vt:lpstr>MI and PST for High Systolic Blood Pressure (Baseline/3wks/6wks)</vt:lpstr>
      <vt:lpstr>MI and PST for High Diastolic Blood Pressure  (Baseline/3wks/6wks )</vt:lpstr>
      <vt:lpstr>MI and PST for Tobacco Smoking (Baseline/3wk/6wk)</vt:lpstr>
      <vt:lpstr>MI and PSI  in Weight Management         ( Baseline/3wks/6wks )            </vt:lpstr>
      <vt:lpstr>Conclusions from use of MI and PST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HRSA National Health Service Corps</vt:lpstr>
      <vt:lpstr>PowerPoint Presentation</vt:lpstr>
      <vt:lpstr>Announcements</vt:lpstr>
      <vt:lpstr>Announcements</vt:lpstr>
      <vt:lpstr>Announcements</vt:lpstr>
      <vt:lpstr>UW PACC REGISTRATION</vt:lpstr>
      <vt:lpstr>Case Presentation - #1</vt:lpstr>
      <vt:lpstr>Case Presentation - #2</vt:lpstr>
    </vt:vector>
  </TitlesOfParts>
  <Company>UW Medicine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dc:title>
  <dc:creator>Kanye, Niambi</dc:creator>
  <cp:lastModifiedBy>Kanye, Niambi</cp:lastModifiedBy>
  <cp:revision>13</cp:revision>
  <dcterms:created xsi:type="dcterms:W3CDTF">2019-02-07T01:16:46Z</dcterms:created>
  <dcterms:modified xsi:type="dcterms:W3CDTF">2019-02-07T18:24:10Z</dcterms:modified>
</cp:coreProperties>
</file>